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9"/>
  </p:notesMasterIdLst>
  <p:handoutMasterIdLst>
    <p:handoutMasterId r:id="rId50"/>
  </p:handoutMasterIdLst>
  <p:sldIdLst>
    <p:sldId id="269" r:id="rId2"/>
    <p:sldId id="280" r:id="rId3"/>
    <p:sldId id="272" r:id="rId4"/>
    <p:sldId id="325" r:id="rId5"/>
    <p:sldId id="323" r:id="rId6"/>
    <p:sldId id="283" r:id="rId7"/>
    <p:sldId id="324" r:id="rId8"/>
    <p:sldId id="273" r:id="rId9"/>
    <p:sldId id="281" r:id="rId10"/>
    <p:sldId id="282" r:id="rId11"/>
    <p:sldId id="315" r:id="rId12"/>
    <p:sldId id="316" r:id="rId13"/>
    <p:sldId id="311" r:id="rId14"/>
    <p:sldId id="310" r:id="rId15"/>
    <p:sldId id="278" r:id="rId16"/>
    <p:sldId id="284" r:id="rId17"/>
    <p:sldId id="277" r:id="rId18"/>
    <p:sldId id="285" r:id="rId19"/>
    <p:sldId id="279" r:id="rId20"/>
    <p:sldId id="296" r:id="rId21"/>
    <p:sldId id="297" r:id="rId22"/>
    <p:sldId id="286" r:id="rId23"/>
    <p:sldId id="287" r:id="rId24"/>
    <p:sldId id="288" r:id="rId25"/>
    <p:sldId id="303" r:id="rId26"/>
    <p:sldId id="290" r:id="rId27"/>
    <p:sldId id="291" r:id="rId28"/>
    <p:sldId id="292" r:id="rId29"/>
    <p:sldId id="293" r:id="rId30"/>
    <p:sldId id="294" r:id="rId31"/>
    <p:sldId id="314" r:id="rId32"/>
    <p:sldId id="313" r:id="rId33"/>
    <p:sldId id="298" r:id="rId34"/>
    <p:sldId id="299" r:id="rId35"/>
    <p:sldId id="300" r:id="rId36"/>
    <p:sldId id="301" r:id="rId37"/>
    <p:sldId id="304" r:id="rId38"/>
    <p:sldId id="305" r:id="rId39"/>
    <p:sldId id="307" r:id="rId40"/>
    <p:sldId id="308" r:id="rId41"/>
    <p:sldId id="317" r:id="rId42"/>
    <p:sldId id="319" r:id="rId43"/>
    <p:sldId id="320" r:id="rId44"/>
    <p:sldId id="321" r:id="rId45"/>
    <p:sldId id="306" r:id="rId46"/>
    <p:sldId id="322" r:id="rId47"/>
    <p:sldId id="302" r:id="rId48"/>
  </p:sldIdLst>
  <p:sldSz cx="9144000" cy="5143500" type="screen16x9"/>
  <p:notesSz cx="7104063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рватов Михаил Николаевич" initials="ПМН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1F4E79"/>
    <a:srgbClr val="BF1747"/>
    <a:srgbClr val="481820"/>
    <a:srgbClr val="FF9999"/>
    <a:srgbClr val="FFE9A3"/>
    <a:srgbClr val="E38211"/>
    <a:srgbClr val="582808"/>
    <a:srgbClr val="DEF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5" autoAdjust="0"/>
    <p:restoredTop sz="96395" autoAdjust="0"/>
  </p:normalViewPr>
  <p:slideViewPr>
    <p:cSldViewPr>
      <p:cViewPr>
        <p:scale>
          <a:sx n="110" d="100"/>
          <a:sy n="110" d="100"/>
        </p:scale>
        <p:origin x="-1812" y="-83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1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1660779656254906E-2"/>
                  <c:y val="-2.591847313662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71-4D95-9824-D45CD6FED875}"/>
                </c:ext>
              </c:extLst>
            </c:dLbl>
            <c:dLbl>
              <c:idx val="1"/>
              <c:layout>
                <c:manualLayout>
                  <c:x val="1.3118377113286769E-2"/>
                  <c:y val="-9.7194274262343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71-4D95-9824-D45CD6FED875}"/>
                </c:ext>
              </c:extLst>
            </c:dLbl>
            <c:dLbl>
              <c:idx val="2"/>
              <c:layout>
                <c:manualLayout>
                  <c:x val="5.830389828127453E-3"/>
                  <c:y val="-9.7194274262343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71-4D95-9824-D45CD6FED875}"/>
                </c:ext>
              </c:extLst>
            </c:dLbl>
            <c:dLbl>
              <c:idx val="3"/>
              <c:layout>
                <c:manualLayout>
                  <c:x val="5.830389828127453E-3"/>
                  <c:y val="0.14255160225143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71-4D95-9824-D45CD6FED875}"/>
                </c:ext>
              </c:extLst>
            </c:dLbl>
            <c:dLbl>
              <c:idx val="4"/>
              <c:layout>
                <c:manualLayout>
                  <c:x val="8.745584742191179E-3"/>
                  <c:y val="-3.56379005628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71-4D95-9824-D45CD6FED875}"/>
                </c:ext>
              </c:extLst>
            </c:dLbl>
            <c:dLbl>
              <c:idx val="5"/>
              <c:layout>
                <c:manualLayout>
                  <c:x val="1.0203182199223042E-2"/>
                  <c:y val="-2.26786639945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71-4D95-9824-D45CD6FED875}"/>
                </c:ext>
              </c:extLst>
            </c:dLbl>
            <c:dLbl>
              <c:idx val="6"/>
              <c:layout>
                <c:manualLayout>
                  <c:x val="1.1660779656254906E-2"/>
                  <c:y val="-1.943885485246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71-4D95-9824-D45CD6FED875}"/>
                </c:ext>
              </c:extLst>
            </c:dLbl>
            <c:dLbl>
              <c:idx val="7"/>
              <c:layout>
                <c:manualLayout>
                  <c:x val="1.1660779656254906E-2"/>
                  <c:y val="0.11015351083065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71-4D95-9824-D45CD6FED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Премии</c:v>
                </c:pt>
                <c:pt idx="1">
                  <c:v>Премии физ.лица</c:v>
                </c:pt>
                <c:pt idx="2">
                  <c:v>Премии юр.лица</c:v>
                </c:pt>
                <c:pt idx="3">
                  <c:v>Кол-во договоров</c:v>
                </c:pt>
                <c:pt idx="4">
                  <c:v>Средняя премия</c:v>
                </c:pt>
                <c:pt idx="5">
                  <c:v>Объем выплат</c:v>
                </c:pt>
                <c:pt idx="6">
                  <c:v>Кол-во урегулир. убытков</c:v>
                </c:pt>
                <c:pt idx="7">
                  <c:v>Размер ср. выплаты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0.20300000000000001</c:v>
                </c:pt>
                <c:pt idx="1">
                  <c:v>0.17100000000000001</c:v>
                </c:pt>
                <c:pt idx="2">
                  <c:v>0.255</c:v>
                </c:pt>
                <c:pt idx="3">
                  <c:v>-2.1000000000000001E-2</c:v>
                </c:pt>
                <c:pt idx="4">
                  <c:v>0.22900000000000001</c:v>
                </c:pt>
                <c:pt idx="5">
                  <c:v>0.14299999999999999</c:v>
                </c:pt>
                <c:pt idx="6">
                  <c:v>0.153</c:v>
                </c:pt>
                <c:pt idx="7">
                  <c:v>-8.0000000000000002E-3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B71-4D95-9824-D45CD6FED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423872"/>
        <c:axId val="155425408"/>
        <c:axId val="0"/>
      </c:bar3DChart>
      <c:catAx>
        <c:axId val="15542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155425408"/>
        <c:crosses val="autoZero"/>
        <c:auto val="1"/>
        <c:lblAlgn val="ctr"/>
        <c:lblOffset val="100"/>
        <c:noMultiLvlLbl val="0"/>
      </c:catAx>
      <c:valAx>
        <c:axId val="1554254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542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Подержанные автомобили, %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1 кв. 2018</c:v>
                </c:pt>
                <c:pt idx="1">
                  <c:v>2 кв. 2018</c:v>
                </c:pt>
                <c:pt idx="2">
                  <c:v>3 кв. 2018</c:v>
                </c:pt>
                <c:pt idx="3">
                  <c:v>4 кв. 2018</c:v>
                </c:pt>
                <c:pt idx="4">
                  <c:v>1 кв. 2019</c:v>
                </c:pt>
                <c:pt idx="5">
                  <c:v>2 кв. 2019</c:v>
                </c:pt>
                <c:pt idx="6">
                  <c:v>3 кв. 2019</c:v>
                </c:pt>
                <c:pt idx="7">
                  <c:v>4 кв. 2019</c:v>
                </c:pt>
                <c:pt idx="8">
                  <c:v>1 кв. 2020</c:v>
                </c:pt>
                <c:pt idx="9">
                  <c:v>2 кв. 2020</c:v>
                </c:pt>
                <c:pt idx="10">
                  <c:v>3 кв. 2020</c:v>
                </c:pt>
                <c:pt idx="11">
                  <c:v>4 кв. 2020</c:v>
                </c:pt>
                <c:pt idx="12">
                  <c:v>1 кв. 2021</c:v>
                </c:pt>
                <c:pt idx="13">
                  <c:v>2 кв. 2021</c:v>
                </c:pt>
                <c:pt idx="14">
                  <c:v>3 кв. 2021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100</c:v>
                </c:pt>
                <c:pt idx="1">
                  <c:v>99.5</c:v>
                </c:pt>
                <c:pt idx="2">
                  <c:v>107.7</c:v>
                </c:pt>
                <c:pt idx="3">
                  <c:v>111.4</c:v>
                </c:pt>
                <c:pt idx="4">
                  <c:v>110.6</c:v>
                </c:pt>
                <c:pt idx="5">
                  <c:v>108.4</c:v>
                </c:pt>
                <c:pt idx="6">
                  <c:v>107</c:v>
                </c:pt>
                <c:pt idx="7">
                  <c:v>114.8</c:v>
                </c:pt>
                <c:pt idx="8">
                  <c:v>122.1</c:v>
                </c:pt>
                <c:pt idx="9">
                  <c:v>110.5</c:v>
                </c:pt>
                <c:pt idx="10">
                  <c:v>133.4</c:v>
                </c:pt>
                <c:pt idx="11">
                  <c:v>137.4</c:v>
                </c:pt>
                <c:pt idx="12">
                  <c:v>139</c:v>
                </c:pt>
                <c:pt idx="13">
                  <c:v>143.5</c:v>
                </c:pt>
                <c:pt idx="14">
                  <c:v>145.80000000000001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3FD-44CB-8225-88A735DE73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Новые автомобили, %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1 кв. 2018</c:v>
                </c:pt>
                <c:pt idx="1">
                  <c:v>2 кв. 2018</c:v>
                </c:pt>
                <c:pt idx="2">
                  <c:v>3 кв. 2018</c:v>
                </c:pt>
                <c:pt idx="3">
                  <c:v>4 кв. 2018</c:v>
                </c:pt>
                <c:pt idx="4">
                  <c:v>1 кв. 2019</c:v>
                </c:pt>
                <c:pt idx="5">
                  <c:v>2 кв. 2019</c:v>
                </c:pt>
                <c:pt idx="6">
                  <c:v>3 кв. 2019</c:v>
                </c:pt>
                <c:pt idx="7">
                  <c:v>4 кв. 2019</c:v>
                </c:pt>
                <c:pt idx="8">
                  <c:v>1 кв. 2020</c:v>
                </c:pt>
                <c:pt idx="9">
                  <c:v>2 кв. 2020</c:v>
                </c:pt>
                <c:pt idx="10">
                  <c:v>3 кв. 2020</c:v>
                </c:pt>
                <c:pt idx="11">
                  <c:v>4 кв. 2020</c:v>
                </c:pt>
                <c:pt idx="12">
                  <c:v>1 кв. 2021</c:v>
                </c:pt>
                <c:pt idx="13">
                  <c:v>2 кв. 2021</c:v>
                </c:pt>
                <c:pt idx="14">
                  <c:v>3 кв. 2021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100</c:v>
                </c:pt>
                <c:pt idx="1">
                  <c:v>83.9</c:v>
                </c:pt>
                <c:pt idx="2">
                  <c:v>117</c:v>
                </c:pt>
                <c:pt idx="3">
                  <c:v>108.4</c:v>
                </c:pt>
                <c:pt idx="4">
                  <c:v>98.5</c:v>
                </c:pt>
                <c:pt idx="5">
                  <c:v>86</c:v>
                </c:pt>
                <c:pt idx="6">
                  <c:v>77.099999999999994</c:v>
                </c:pt>
                <c:pt idx="7">
                  <c:v>84.4</c:v>
                </c:pt>
                <c:pt idx="8">
                  <c:v>91.9</c:v>
                </c:pt>
                <c:pt idx="9">
                  <c:v>74.2</c:v>
                </c:pt>
                <c:pt idx="10">
                  <c:v>109.4</c:v>
                </c:pt>
                <c:pt idx="11">
                  <c:v>104.1</c:v>
                </c:pt>
                <c:pt idx="12">
                  <c:v>111</c:v>
                </c:pt>
                <c:pt idx="13">
                  <c:v>96.5</c:v>
                </c:pt>
                <c:pt idx="14">
                  <c:v>98.7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3FD-44CB-8225-88A735DE7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268864"/>
        <c:axId val="186384768"/>
      </c:lineChart>
      <c:catAx>
        <c:axId val="18526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86384768"/>
        <c:crosses val="autoZero"/>
        <c:auto val="1"/>
        <c:lblAlgn val="ctr"/>
        <c:lblOffset val="100"/>
        <c:noMultiLvlLbl val="0"/>
      </c:catAx>
      <c:valAx>
        <c:axId val="18638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85268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Лист1!$A$2:$A$16</c:f>
              <c:strCache>
                <c:ptCount val="15"/>
                <c:pt idx="0">
                  <c:v>Вольво</c:v>
                </c:pt>
                <c:pt idx="1">
                  <c:v>Рено</c:v>
                </c:pt>
                <c:pt idx="2">
                  <c:v>Форд</c:v>
                </c:pt>
                <c:pt idx="3">
                  <c:v>УАЗ</c:v>
                </c:pt>
                <c:pt idx="4">
                  <c:v>Ауди</c:v>
                </c:pt>
                <c:pt idx="5">
                  <c:v>БМВ</c:v>
                </c:pt>
                <c:pt idx="6">
                  <c:v>Ниссан</c:v>
                </c:pt>
                <c:pt idx="7">
                  <c:v>Хендай</c:v>
                </c:pt>
                <c:pt idx="8">
                  <c:v>Тойота</c:v>
                </c:pt>
                <c:pt idx="9">
                  <c:v>Лада</c:v>
                </c:pt>
                <c:pt idx="10">
                  <c:v>Мерседес</c:v>
                </c:pt>
                <c:pt idx="11">
                  <c:v>Лексус</c:v>
                </c:pt>
                <c:pt idx="12">
                  <c:v>Митсубиси</c:v>
                </c:pt>
                <c:pt idx="13">
                  <c:v>Фольксваген</c:v>
                </c:pt>
                <c:pt idx="14">
                  <c:v>Шкода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0.153</c:v>
                </c:pt>
                <c:pt idx="1">
                  <c:v>0.125</c:v>
                </c:pt>
                <c:pt idx="2">
                  <c:v>0.111</c:v>
                </c:pt>
                <c:pt idx="3">
                  <c:v>0.107</c:v>
                </c:pt>
                <c:pt idx="4">
                  <c:v>0.106</c:v>
                </c:pt>
                <c:pt idx="5">
                  <c:v>7.1999999999999995E-2</c:v>
                </c:pt>
                <c:pt idx="6">
                  <c:v>6.8000000000000005E-2</c:v>
                </c:pt>
                <c:pt idx="7">
                  <c:v>6.3E-2</c:v>
                </c:pt>
                <c:pt idx="8">
                  <c:v>5.0999999999999997E-2</c:v>
                </c:pt>
                <c:pt idx="9">
                  <c:v>4.8000000000000001E-2</c:v>
                </c:pt>
                <c:pt idx="10">
                  <c:v>4.2000000000000003E-2</c:v>
                </c:pt>
                <c:pt idx="11">
                  <c:v>3.9E-2</c:v>
                </c:pt>
                <c:pt idx="12">
                  <c:v>3.4000000000000002E-2</c:v>
                </c:pt>
                <c:pt idx="13">
                  <c:v>0.03</c:v>
                </c:pt>
                <c:pt idx="1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75-4405-AA3E-BE2EA517B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146624"/>
        <c:axId val="187148160"/>
        <c:axId val="170344448"/>
      </c:bar3DChart>
      <c:catAx>
        <c:axId val="18714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87148160"/>
        <c:crosses val="autoZero"/>
        <c:auto val="1"/>
        <c:lblAlgn val="ctr"/>
        <c:lblOffset val="100"/>
        <c:noMultiLvlLbl val="0"/>
      </c:catAx>
      <c:valAx>
        <c:axId val="18714816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87146624"/>
        <c:crosses val="autoZero"/>
        <c:crossBetween val="between"/>
      </c:valAx>
      <c:serAx>
        <c:axId val="170344448"/>
        <c:scaling>
          <c:orientation val="minMax"/>
        </c:scaling>
        <c:delete val="1"/>
        <c:axPos val="b"/>
        <c:majorTickMark val="out"/>
        <c:minorTickMark val="none"/>
        <c:tickLblPos val="nextTo"/>
        <c:crossAx val="18714816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4.5222895461757813E-3"/>
                  <c:y val="-2.423525370684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91-41FC-A7AC-D12102F2A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Лист1!$A$2:$A$21</c:f>
              <c:strCache>
                <c:ptCount val="20"/>
                <c:pt idx="0">
                  <c:v>Лада</c:v>
                </c:pt>
                <c:pt idx="1">
                  <c:v>Рено</c:v>
                </c:pt>
                <c:pt idx="2">
                  <c:v>КИА</c:v>
                </c:pt>
                <c:pt idx="3">
                  <c:v>Хендай</c:v>
                </c:pt>
                <c:pt idx="4">
                  <c:v>Тойота</c:v>
                </c:pt>
                <c:pt idx="5">
                  <c:v>Ниссан</c:v>
                </c:pt>
                <c:pt idx="6">
                  <c:v>Фольксваген</c:v>
                </c:pt>
                <c:pt idx="7">
                  <c:v>Шевроле</c:v>
                </c:pt>
                <c:pt idx="8">
                  <c:v>Шкода</c:v>
                </c:pt>
                <c:pt idx="9">
                  <c:v>Лексус</c:v>
                </c:pt>
                <c:pt idx="10">
                  <c:v>БМВ</c:v>
                </c:pt>
                <c:pt idx="11">
                  <c:v>Мерседес</c:v>
                </c:pt>
                <c:pt idx="12">
                  <c:v>Мазда</c:v>
                </c:pt>
                <c:pt idx="13">
                  <c:v>Форд</c:v>
                </c:pt>
                <c:pt idx="14">
                  <c:v>Ауди</c:v>
                </c:pt>
                <c:pt idx="15">
                  <c:v>Вольво</c:v>
                </c:pt>
                <c:pt idx="16">
                  <c:v>Сузуки</c:v>
                </c:pt>
                <c:pt idx="17">
                  <c:v>Мицубиси</c:v>
                </c:pt>
                <c:pt idx="18">
                  <c:v>Пежо</c:v>
                </c:pt>
                <c:pt idx="19">
                  <c:v>Хонда</c:v>
                </c:pt>
              </c:strCache>
            </c:strRef>
          </c:cat>
          <c:val>
            <c:numRef>
              <c:f>Лист1!$B$2:$B$21</c:f>
              <c:numCache>
                <c:formatCode>0.0%</c:formatCode>
                <c:ptCount val="20"/>
                <c:pt idx="0">
                  <c:v>0.122</c:v>
                </c:pt>
                <c:pt idx="1">
                  <c:v>0.121</c:v>
                </c:pt>
                <c:pt idx="2">
                  <c:v>9.0999999999999998E-2</c:v>
                </c:pt>
                <c:pt idx="3">
                  <c:v>0.09</c:v>
                </c:pt>
                <c:pt idx="4">
                  <c:v>6.9000000000000006E-2</c:v>
                </c:pt>
                <c:pt idx="5">
                  <c:v>5.7000000000000002E-2</c:v>
                </c:pt>
                <c:pt idx="6">
                  <c:v>0.05</c:v>
                </c:pt>
                <c:pt idx="7">
                  <c:v>4.2999999999999997E-2</c:v>
                </c:pt>
                <c:pt idx="8">
                  <c:v>3.6999999999999998E-2</c:v>
                </c:pt>
                <c:pt idx="9">
                  <c:v>3.5000000000000003E-2</c:v>
                </c:pt>
                <c:pt idx="10">
                  <c:v>3.3000000000000002E-2</c:v>
                </c:pt>
                <c:pt idx="11">
                  <c:v>0.03</c:v>
                </c:pt>
                <c:pt idx="12">
                  <c:v>2.9000000000000001E-2</c:v>
                </c:pt>
                <c:pt idx="13">
                  <c:v>2.4E-2</c:v>
                </c:pt>
                <c:pt idx="14">
                  <c:v>1.9E-2</c:v>
                </c:pt>
                <c:pt idx="15">
                  <c:v>1.4E-2</c:v>
                </c:pt>
                <c:pt idx="16">
                  <c:v>1.4E-2</c:v>
                </c:pt>
                <c:pt idx="17">
                  <c:v>1.2999999999999999E-2</c:v>
                </c:pt>
                <c:pt idx="18">
                  <c:v>1.2999999999999999E-2</c:v>
                </c:pt>
                <c:pt idx="19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1-41FC-A7AC-D12102F2A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611392"/>
        <c:axId val="188162048"/>
        <c:axId val="171065344"/>
      </c:bar3DChart>
      <c:catAx>
        <c:axId val="18761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88162048"/>
        <c:crosses val="autoZero"/>
        <c:auto val="1"/>
        <c:lblAlgn val="ctr"/>
        <c:lblOffset val="100"/>
        <c:noMultiLvlLbl val="0"/>
      </c:catAx>
      <c:valAx>
        <c:axId val="18816204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87611392"/>
        <c:crosses val="autoZero"/>
        <c:crossBetween val="between"/>
      </c:valAx>
      <c:serAx>
        <c:axId val="171065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8816204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3727923710955895E-3"/>
                  <c:y val="-0.36877215662906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24-4284-8C95-F438A059846E}"/>
                </c:ext>
              </c:extLst>
            </c:dLbl>
            <c:dLbl>
              <c:idx val="1"/>
              <c:layout>
                <c:manualLayout>
                  <c:x val="0"/>
                  <c:y val="-0.34953187019624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24-4284-8C95-F438A059846E}"/>
                </c:ext>
              </c:extLst>
            </c:dLbl>
            <c:dLbl>
              <c:idx val="2"/>
              <c:layout>
                <c:manualLayout>
                  <c:x val="2.9151949140637265E-3"/>
                  <c:y val="-0.29501772530324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24-4284-8C95-F438A059846E}"/>
                </c:ext>
              </c:extLst>
            </c:dLbl>
            <c:dLbl>
              <c:idx val="3"/>
              <c:layout>
                <c:manualLayout>
                  <c:x val="-2.9151949140637534E-3"/>
                  <c:y val="-0.24050358041025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24-4284-8C95-F438A059846E}"/>
                </c:ext>
              </c:extLst>
            </c:dLbl>
            <c:dLbl>
              <c:idx val="4"/>
              <c:layout>
                <c:manualLayout>
                  <c:x val="-2.6722311347163174E-17"/>
                  <c:y val="-0.2052297219500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24-4284-8C95-F438A059846E}"/>
                </c:ext>
              </c:extLst>
            </c:dLbl>
            <c:dLbl>
              <c:idx val="5"/>
              <c:layout>
                <c:manualLayout>
                  <c:x val="2.9151949140637265E-3"/>
                  <c:y val="-0.19560957873367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24-4284-8C95-F438A059846E}"/>
                </c:ext>
              </c:extLst>
            </c:dLbl>
            <c:dLbl>
              <c:idx val="6"/>
              <c:layout>
                <c:manualLayout>
                  <c:x val="0"/>
                  <c:y val="-0.2020230075446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3341602999115804E-2"/>
                      <c:h val="5.65985092565472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924-4284-8C95-F438A059846E}"/>
                </c:ext>
              </c:extLst>
            </c:dLbl>
            <c:dLbl>
              <c:idx val="7"/>
              <c:layout>
                <c:manualLayout>
                  <c:x val="-4.3727923710955895E-3"/>
                  <c:y val="-0.176369292300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24-4284-8C95-F438A059846E}"/>
                </c:ext>
              </c:extLst>
            </c:dLbl>
            <c:dLbl>
              <c:idx val="8"/>
              <c:layout>
                <c:manualLayout>
                  <c:x val="-5.3444622694326349E-17"/>
                  <c:y val="-0.15712900586803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24-4284-8C95-F438A059846E}"/>
                </c:ext>
              </c:extLst>
            </c:dLbl>
            <c:dLbl>
              <c:idx val="9"/>
              <c:layout>
                <c:manualLayout>
                  <c:x val="0"/>
                  <c:y val="-0.13468200502974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24-4284-8C95-F438A059846E}"/>
                </c:ext>
              </c:extLst>
            </c:dLbl>
            <c:dLbl>
              <c:idx val="10"/>
              <c:layout>
                <c:manualLayout>
                  <c:x val="-2.9151949140637265E-3"/>
                  <c:y val="-0.11864843300239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24-4284-8C95-F438A059846E}"/>
                </c:ext>
              </c:extLst>
            </c:dLbl>
            <c:dLbl>
              <c:idx val="11"/>
              <c:layout>
                <c:manualLayout>
                  <c:x val="0"/>
                  <c:y val="-0.10582157538051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24-4284-8C95-F438A059846E}"/>
                </c:ext>
              </c:extLst>
            </c:dLbl>
            <c:dLbl>
              <c:idx val="12"/>
              <c:layout>
                <c:manualLayout>
                  <c:x val="-4.3727923710956971E-3"/>
                  <c:y val="-0.12185514740786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24-4284-8C95-F438A059846E}"/>
                </c:ext>
              </c:extLst>
            </c:dLbl>
            <c:dLbl>
              <c:idx val="13"/>
              <c:layout>
                <c:manualLayout>
                  <c:x val="-4.3727923710955895E-3"/>
                  <c:y val="-0.12826857621880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24-4284-8C95-F438A059846E}"/>
                </c:ext>
              </c:extLst>
            </c:dLbl>
            <c:dLbl>
              <c:idx val="14"/>
              <c:layout>
                <c:manualLayout>
                  <c:x val="-1.4575974570319701E-3"/>
                  <c:y val="-0.1314752906242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24-4284-8C95-F438A059846E}"/>
                </c:ext>
              </c:extLst>
            </c:dLbl>
            <c:dLbl>
              <c:idx val="15"/>
              <c:layout>
                <c:manualLayout>
                  <c:x val="-4.3727923710955895E-3"/>
                  <c:y val="-9.2994717758632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24-4284-8C95-F438A059846E}"/>
                </c:ext>
              </c:extLst>
            </c:dLbl>
            <c:dLbl>
              <c:idx val="16"/>
              <c:layout>
                <c:manualLayout>
                  <c:x val="0"/>
                  <c:y val="-0.1026148609750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24-4284-8C95-F438A059846E}"/>
                </c:ext>
              </c:extLst>
            </c:dLbl>
            <c:dLbl>
              <c:idx val="17"/>
              <c:layout>
                <c:manualLayout>
                  <c:x val="-5.8303898281275605E-3"/>
                  <c:y val="-8.33745745422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924-4284-8C95-F438A059846E}"/>
                </c:ext>
              </c:extLst>
            </c:dLbl>
            <c:dLbl>
              <c:idx val="18"/>
              <c:layout>
                <c:manualLayout>
                  <c:x val="-5.830389828127453E-3"/>
                  <c:y val="-8.33745745422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924-4284-8C95-F438A059846E}"/>
                </c:ext>
              </c:extLst>
            </c:dLbl>
            <c:dLbl>
              <c:idx val="19"/>
              <c:layout>
                <c:manualLayout>
                  <c:x val="-7.2879872851593164E-3"/>
                  <c:y val="-8.658128894769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924-4284-8C95-F438A05984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КИА</c:v>
                </c:pt>
                <c:pt idx="1">
                  <c:v>Лада</c:v>
                </c:pt>
                <c:pt idx="2">
                  <c:v>Тойота</c:v>
                </c:pt>
                <c:pt idx="3">
                  <c:v>Рено</c:v>
                </c:pt>
                <c:pt idx="4">
                  <c:v>Хендай</c:v>
                </c:pt>
                <c:pt idx="5">
                  <c:v>БМВ</c:v>
                </c:pt>
                <c:pt idx="6">
                  <c:v>Фольксваген</c:v>
                </c:pt>
                <c:pt idx="7">
                  <c:v>Мазда</c:v>
                </c:pt>
                <c:pt idx="8">
                  <c:v>Шкода</c:v>
                </c:pt>
                <c:pt idx="9">
                  <c:v>Ниссан</c:v>
                </c:pt>
                <c:pt idx="10">
                  <c:v>Мерседес</c:v>
                </c:pt>
                <c:pt idx="11">
                  <c:v>Ауди</c:v>
                </c:pt>
                <c:pt idx="12">
                  <c:v>Лексус</c:v>
                </c:pt>
                <c:pt idx="13">
                  <c:v>Чери</c:v>
                </c:pt>
                <c:pt idx="14">
                  <c:v>Хавал</c:v>
                </c:pt>
                <c:pt idx="15">
                  <c:v>Джили</c:v>
                </c:pt>
                <c:pt idx="16">
                  <c:v>Вольво</c:v>
                </c:pt>
                <c:pt idx="17">
                  <c:v>Порше</c:v>
                </c:pt>
                <c:pt idx="18">
                  <c:v>Форд</c:v>
                </c:pt>
                <c:pt idx="19">
                  <c:v>Шевроле</c:v>
                </c:pt>
              </c:strCache>
            </c:strRef>
          </c:cat>
          <c:val>
            <c:numRef>
              <c:f>Лист1!$B$2:$B$21</c:f>
              <c:numCache>
                <c:formatCode>0.0%</c:formatCode>
                <c:ptCount val="20"/>
                <c:pt idx="0">
                  <c:v>0.13700000000000001</c:v>
                </c:pt>
                <c:pt idx="1">
                  <c:v>0.13</c:v>
                </c:pt>
                <c:pt idx="2">
                  <c:v>0.10100000000000001</c:v>
                </c:pt>
                <c:pt idx="3">
                  <c:v>7.2999999999999995E-2</c:v>
                </c:pt>
                <c:pt idx="4">
                  <c:v>6.4000000000000001E-2</c:v>
                </c:pt>
                <c:pt idx="5">
                  <c:v>5.7000000000000002E-2</c:v>
                </c:pt>
                <c:pt idx="6">
                  <c:v>5.3999999999999999E-2</c:v>
                </c:pt>
                <c:pt idx="7">
                  <c:v>0.05</c:v>
                </c:pt>
                <c:pt idx="8">
                  <c:v>4.7E-2</c:v>
                </c:pt>
                <c:pt idx="9">
                  <c:v>4.4999999999999998E-2</c:v>
                </c:pt>
                <c:pt idx="10">
                  <c:v>3.3000000000000002E-2</c:v>
                </c:pt>
                <c:pt idx="11">
                  <c:v>3.1E-2</c:v>
                </c:pt>
                <c:pt idx="12">
                  <c:v>2.4E-2</c:v>
                </c:pt>
                <c:pt idx="13">
                  <c:v>2.1000000000000001E-2</c:v>
                </c:pt>
                <c:pt idx="14">
                  <c:v>0.02</c:v>
                </c:pt>
                <c:pt idx="15">
                  <c:v>1.4E-2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8.9999999999999993E-3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24-4284-8C95-F438A0598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284928"/>
        <c:axId val="188286464"/>
        <c:axId val="0"/>
      </c:bar3DChart>
      <c:catAx>
        <c:axId val="18828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88286464"/>
        <c:crosses val="autoZero"/>
        <c:auto val="1"/>
        <c:lblAlgn val="ctr"/>
        <c:lblOffset val="100"/>
        <c:noMultiLvlLbl val="0"/>
      </c:catAx>
      <c:valAx>
        <c:axId val="188286464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8828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кв. 2021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4376600599583487E-2"/>
                  <c:y val="-2.128594907079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8C-484B-9D99-42C54DE764CE}"/>
                </c:ext>
              </c:extLst>
            </c:dLbl>
            <c:dLbl>
              <c:idx val="1"/>
              <c:layout>
                <c:manualLayout>
                  <c:x val="1.8689580779458533E-2"/>
                  <c:y val="-6.081699734512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8C-484B-9D99-42C54DE764CE}"/>
                </c:ext>
              </c:extLst>
            </c:dLbl>
            <c:dLbl>
              <c:idx val="2"/>
              <c:layout>
                <c:manualLayout>
                  <c:x val="1.2938940539625137E-2"/>
                  <c:y val="-3.0408498672561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8C-484B-9D99-42C54DE764CE}"/>
                </c:ext>
              </c:extLst>
            </c:dLbl>
            <c:dLbl>
              <c:idx val="3"/>
              <c:layout>
                <c:manualLayout>
                  <c:x val="8.6259603597500911E-3"/>
                  <c:y val="-6.081699734512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8C-484B-9D99-42C54DE764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 выплат</c:v>
                </c:pt>
                <c:pt idx="1">
                  <c:v>Доля комиссий</c:v>
                </c:pt>
                <c:pt idx="2">
                  <c:v>Доля выплат и расходов на продажи в премии</c:v>
                </c:pt>
                <c:pt idx="3">
                  <c:v>Скользящий ККУ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0.58146044825557097</c:v>
                </c:pt>
                <c:pt idx="1">
                  <c:v>0.27271616325178732</c:v>
                </c:pt>
                <c:pt idx="2">
                  <c:v>0.85417661150735835</c:v>
                </c:pt>
                <c:pt idx="3">
                  <c:v>0.8561561001229685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8C-484B-9D99-42C54DE76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687104"/>
        <c:axId val="190688640"/>
        <c:axId val="0"/>
      </c:bar3DChart>
      <c:catAx>
        <c:axId val="19068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90688640"/>
        <c:crosses val="autoZero"/>
        <c:auto val="1"/>
        <c:lblAlgn val="ctr"/>
        <c:lblOffset val="100"/>
        <c:noMultiLvlLbl val="0"/>
      </c:catAx>
      <c:valAx>
        <c:axId val="1906886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9068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89176654123052E-2"/>
          <c:y val="0.16649554249204809"/>
          <c:w val="0.92938894686356976"/>
          <c:h val="0.520775358071272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Лист1!$BB$2</c:f>
              <c:strCache>
                <c:ptCount val="1"/>
                <c:pt idx="0">
                  <c:v>По рынку в целом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4C-4965-8A68-5D44BB8A6580}"/>
                </c:ext>
              </c:extLst>
            </c:dLbl>
            <c:dLbl>
              <c:idx val="1"/>
              <c:layout>
                <c:manualLayout>
                  <c:x val="-5.1652101683107299E-2"/>
                  <c:y val="-5.972934259804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4C-4965-8A68-5D44BB8A6580}"/>
                </c:ext>
              </c:extLst>
            </c:dLbl>
            <c:dLbl>
              <c:idx val="2"/>
              <c:layout>
                <c:manualLayout>
                  <c:x val="-6.380553737325019E-2"/>
                  <c:y val="-7.83947621599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4C-4965-8A68-5D44BB8A6580}"/>
                </c:ext>
              </c:extLst>
            </c:dLbl>
            <c:dLbl>
              <c:idx val="3"/>
              <c:layout>
                <c:manualLayout>
                  <c:x val="-1.8230153535214396E-2"/>
                  <c:y val="-6.7195510422799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4C-4965-8A68-5D44BB8A6580}"/>
                </c:ext>
              </c:extLst>
            </c:dLbl>
            <c:dLbl>
              <c:idx val="4"/>
              <c:layout>
                <c:manualLayout>
                  <c:x val="1.2153435690142893E-2"/>
                  <c:y val="1.119925173713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4C-4965-8A68-5D44BB8A6580}"/>
                </c:ext>
              </c:extLst>
            </c:dLbl>
            <c:dLbl>
              <c:idx val="5"/>
              <c:layout>
                <c:manualLayout>
                  <c:x val="-0.12761107474650049"/>
                  <c:y val="-5.226317477328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4C-4965-8A68-5D44BB8A6580}"/>
                </c:ext>
              </c:extLst>
            </c:dLbl>
            <c:dLbl>
              <c:idx val="6"/>
              <c:layout>
                <c:manualLayout>
                  <c:x val="-1.823015353521423E-2"/>
                  <c:y val="5.226317477328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4C-4965-8A68-5D44BB8A6580}"/>
                </c:ext>
              </c:extLst>
            </c:dLbl>
            <c:dLbl>
              <c:idx val="7"/>
              <c:layout>
                <c:manualLayout>
                  <c:x val="-6.9882255218321754E-2"/>
                  <c:y val="-6.346242651042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4C-4965-8A68-5D44BB8A6580}"/>
                </c:ext>
              </c:extLst>
            </c:dLbl>
            <c:dLbl>
              <c:idx val="8"/>
              <c:layout>
                <c:manualLayout>
                  <c:x val="-1.1140520686385359E-16"/>
                  <c:y val="-3.733083912377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4C-4965-8A68-5D44BB8A6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Лист1!$BA$3:$BA$11</c:f>
              <c:strCache>
                <c:ptCount val="9"/>
                <c:pt idx="0">
                  <c:v>3 кв. 2019 г.</c:v>
                </c:pt>
                <c:pt idx="1">
                  <c:v>4 кв. 2019 г.</c:v>
                </c:pt>
                <c:pt idx="2">
                  <c:v>1 кв. 2020 г.</c:v>
                </c:pt>
                <c:pt idx="3">
                  <c:v>2 кв. 2020 г.</c:v>
                </c:pt>
                <c:pt idx="4">
                  <c:v>3 кв. 2020 г.</c:v>
                </c:pt>
                <c:pt idx="5">
                  <c:v>4 кв. 2020 г.</c:v>
                </c:pt>
                <c:pt idx="6">
                  <c:v>1 кв. 2021 г.</c:v>
                </c:pt>
                <c:pt idx="7">
                  <c:v>2 кв. 2021 г.</c:v>
                </c:pt>
                <c:pt idx="8">
                  <c:v>3 кв. 2021 г.</c:v>
                </c:pt>
              </c:strCache>
            </c:strRef>
          </c:cat>
          <c:val>
            <c:numRef>
              <c:f>Лист1!$BB$3:$BB$11</c:f>
              <c:numCache>
                <c:formatCode>0</c:formatCode>
                <c:ptCount val="9"/>
                <c:pt idx="0">
                  <c:v>100</c:v>
                </c:pt>
                <c:pt idx="1">
                  <c:v>110.06654154581129</c:v>
                </c:pt>
                <c:pt idx="2">
                  <c:v>113.54717624978673</c:v>
                </c:pt>
                <c:pt idx="3">
                  <c:v>98.703292953420899</c:v>
                </c:pt>
                <c:pt idx="4">
                  <c:v>106.73946425524655</c:v>
                </c:pt>
                <c:pt idx="5">
                  <c:v>148.54120457259853</c:v>
                </c:pt>
                <c:pt idx="6">
                  <c:v>128.68111243815048</c:v>
                </c:pt>
                <c:pt idx="7">
                  <c:v>154.93943013137689</c:v>
                </c:pt>
                <c:pt idx="8">
                  <c:v>183.00631291588468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C4C-4965-8A68-5D44BB8A6580}"/>
            </c:ext>
          </c:extLst>
        </c:ser>
        <c:ser>
          <c:idx val="1"/>
          <c:order val="1"/>
          <c:tx>
            <c:strRef>
              <c:f>Лист1!$BC$2</c:f>
              <c:strCache>
                <c:ptCount val="1"/>
                <c:pt idx="0">
                  <c:v>Каско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4C-4965-8A68-5D44BB8A6580}"/>
                </c:ext>
              </c:extLst>
            </c:dLbl>
            <c:dLbl>
              <c:idx val="1"/>
              <c:layout>
                <c:manualLayout>
                  <c:x val="-9.7227485521143145E-2"/>
                  <c:y val="-2.613158738664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4C-4965-8A68-5D44BB8A6580}"/>
                </c:ext>
              </c:extLst>
            </c:dLbl>
            <c:dLbl>
              <c:idx val="2"/>
              <c:layout>
                <c:manualLayout>
                  <c:x val="2.7345230302821513E-2"/>
                  <c:y val="-9.332709780944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4C-4965-8A68-5D44BB8A6580}"/>
                </c:ext>
              </c:extLst>
            </c:dLbl>
            <c:dLbl>
              <c:idx val="4"/>
              <c:layout>
                <c:manualLayout>
                  <c:x val="-0.11545763905635754"/>
                  <c:y val="-5.2263174773288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4C-4965-8A68-5D44BB8A6580}"/>
                </c:ext>
              </c:extLst>
            </c:dLbl>
            <c:dLbl>
              <c:idx val="5"/>
              <c:layout>
                <c:manualLayout>
                  <c:x val="6.0767178450713355E-3"/>
                  <c:y val="-0.10079326563419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C4C-4965-8A68-5D44BB8A6580}"/>
                </c:ext>
              </c:extLst>
            </c:dLbl>
            <c:dLbl>
              <c:idx val="6"/>
              <c:layout>
                <c:manualLayout>
                  <c:x val="-4.5575383838035853E-2"/>
                  <c:y val="-5.972934259804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4C-4965-8A68-5D44BB8A6580}"/>
                </c:ext>
              </c:extLst>
            </c:dLbl>
            <c:dLbl>
              <c:idx val="7"/>
              <c:layout>
                <c:manualLayout>
                  <c:x val="3.646030707042857E-2"/>
                  <c:y val="-1.119925173713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C4C-4965-8A68-5D44BB8A6580}"/>
                </c:ext>
              </c:extLst>
            </c:dLbl>
            <c:dLbl>
              <c:idx val="8"/>
              <c:layout>
                <c:manualLayout>
                  <c:x val="2.6773761713520749E-3"/>
                  <c:y val="3.3545578100239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C4C-4965-8A68-5D44BB8A6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Лист1!$BA$3:$BA$11</c:f>
              <c:strCache>
                <c:ptCount val="9"/>
                <c:pt idx="0">
                  <c:v>3 кв. 2019 г.</c:v>
                </c:pt>
                <c:pt idx="1">
                  <c:v>4 кв. 2019 г.</c:v>
                </c:pt>
                <c:pt idx="2">
                  <c:v>1 кв. 2020 г.</c:v>
                </c:pt>
                <c:pt idx="3">
                  <c:v>2 кв. 2020 г.</c:v>
                </c:pt>
                <c:pt idx="4">
                  <c:v>3 кв. 2020 г.</c:v>
                </c:pt>
                <c:pt idx="5">
                  <c:v>4 кв. 2020 г.</c:v>
                </c:pt>
                <c:pt idx="6">
                  <c:v>1 кв. 2021 г.</c:v>
                </c:pt>
                <c:pt idx="7">
                  <c:v>2 кв. 2021 г.</c:v>
                </c:pt>
                <c:pt idx="8">
                  <c:v>3 кв. 2021 г.</c:v>
                </c:pt>
              </c:strCache>
            </c:strRef>
          </c:cat>
          <c:val>
            <c:numRef>
              <c:f>Лист1!$BC$3:$BC$11</c:f>
              <c:numCache>
                <c:formatCode>0</c:formatCode>
                <c:ptCount val="9"/>
                <c:pt idx="0">
                  <c:v>100</c:v>
                </c:pt>
                <c:pt idx="1">
                  <c:v>159.73597359735973</c:v>
                </c:pt>
                <c:pt idx="2">
                  <c:v>95.379537953795364</c:v>
                </c:pt>
                <c:pt idx="3">
                  <c:v>84.158415841584159</c:v>
                </c:pt>
                <c:pt idx="4">
                  <c:v>124.09240924092408</c:v>
                </c:pt>
                <c:pt idx="5">
                  <c:v>137.95379537953795</c:v>
                </c:pt>
                <c:pt idx="6">
                  <c:v>131.68316831683168</c:v>
                </c:pt>
                <c:pt idx="7">
                  <c:v>123.1023102310231</c:v>
                </c:pt>
                <c:pt idx="8">
                  <c:v>159.07590759075907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5C4C-4965-8A68-5D44BB8A6580}"/>
            </c:ext>
          </c:extLst>
        </c:ser>
        <c:ser>
          <c:idx val="2"/>
          <c:order val="2"/>
          <c:tx>
            <c:strRef>
              <c:f>Лист1!$BD$2</c:f>
              <c:strCache>
                <c:ptCount val="1"/>
                <c:pt idx="0">
                  <c:v>ОСАГО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690460605643053E-2"/>
                  <c:y val="5.599625868566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C4C-4965-8A68-5D44BB8A6580}"/>
                </c:ext>
              </c:extLst>
            </c:dLbl>
            <c:dLbl>
              <c:idx val="1"/>
              <c:layout>
                <c:manualLayout>
                  <c:x val="-6.3805537373250218E-2"/>
                  <c:y val="6.7195510422799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C4C-4965-8A68-5D44BB8A6580}"/>
                </c:ext>
              </c:extLst>
            </c:dLbl>
            <c:dLbl>
              <c:idx val="2"/>
              <c:layout>
                <c:manualLayout>
                  <c:x val="-5.4690460605643025E-2"/>
                  <c:y val="6.719551042279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C4C-4965-8A68-5D44BB8A6580}"/>
                </c:ext>
              </c:extLst>
            </c:dLbl>
            <c:dLbl>
              <c:idx val="3"/>
              <c:layout>
                <c:manualLayout>
                  <c:x val="-6.0767178450714471E-2"/>
                  <c:y val="4.47970069485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C4C-4965-8A68-5D44BB8A6580}"/>
                </c:ext>
              </c:extLst>
            </c:dLbl>
            <c:dLbl>
              <c:idx val="4"/>
              <c:layout>
                <c:manualLayout>
                  <c:x val="-3.0383589225357346E-2"/>
                  <c:y val="5.599625868566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C4C-4965-8A68-5D44BB8A6580}"/>
                </c:ext>
              </c:extLst>
            </c:dLbl>
            <c:dLbl>
              <c:idx val="5"/>
              <c:layout>
                <c:manualLayout>
                  <c:x val="-3.6460307070428681E-2"/>
                  <c:y val="6.7195510422799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C4C-4965-8A68-5D44BB8A6580}"/>
                </c:ext>
              </c:extLst>
            </c:dLbl>
            <c:dLbl>
              <c:idx val="6"/>
              <c:layout>
                <c:manualLayout>
                  <c:x val="-3.6460307070428792E-2"/>
                  <c:y val="5.599625868566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C4C-4965-8A68-5D44BB8A6580}"/>
                </c:ext>
              </c:extLst>
            </c:dLbl>
            <c:dLbl>
              <c:idx val="7"/>
              <c:layout>
                <c:manualLayout>
                  <c:x val="-4.5575383838035853E-2"/>
                  <c:y val="5.972934259804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C4C-4965-8A68-5D44BB8A6580}"/>
                </c:ext>
              </c:extLst>
            </c:dLbl>
            <c:dLbl>
              <c:idx val="8"/>
              <c:layout>
                <c:manualLayout>
                  <c:x val="-3.0383589225357233E-3"/>
                  <c:y val="5.599625868566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C4C-4965-8A68-5D44BB8A6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Лист1!$BA$3:$BA$11</c:f>
              <c:strCache>
                <c:ptCount val="9"/>
                <c:pt idx="0">
                  <c:v>3 кв. 2019 г.</c:v>
                </c:pt>
                <c:pt idx="1">
                  <c:v>4 кв. 2019 г.</c:v>
                </c:pt>
                <c:pt idx="2">
                  <c:v>1 кв. 2020 г.</c:v>
                </c:pt>
                <c:pt idx="3">
                  <c:v>2 кв. 2020 г.</c:v>
                </c:pt>
                <c:pt idx="4">
                  <c:v>3 кв. 2020 г.</c:v>
                </c:pt>
                <c:pt idx="5">
                  <c:v>4 кв. 2020 г.</c:v>
                </c:pt>
                <c:pt idx="6">
                  <c:v>1 кв. 2021 г.</c:v>
                </c:pt>
                <c:pt idx="7">
                  <c:v>2 кв. 2021 г.</c:v>
                </c:pt>
                <c:pt idx="8">
                  <c:v>3 кв. 2021 г.</c:v>
                </c:pt>
              </c:strCache>
            </c:strRef>
          </c:cat>
          <c:val>
            <c:numRef>
              <c:f>Лист1!$BD$3:$BD$11</c:f>
              <c:numCache>
                <c:formatCode>0</c:formatCode>
                <c:ptCount val="9"/>
                <c:pt idx="0">
                  <c:v>100</c:v>
                </c:pt>
                <c:pt idx="1">
                  <c:v>102.85524568393095</c:v>
                </c:pt>
                <c:pt idx="2">
                  <c:v>87.583001328021254</c:v>
                </c:pt>
                <c:pt idx="3">
                  <c:v>67.485613103142995</c:v>
                </c:pt>
                <c:pt idx="4">
                  <c:v>77.047366091190796</c:v>
                </c:pt>
                <c:pt idx="5">
                  <c:v>91.279327135900857</c:v>
                </c:pt>
                <c:pt idx="6">
                  <c:v>81.938911022576363</c:v>
                </c:pt>
                <c:pt idx="7">
                  <c:v>91.146525011066856</c:v>
                </c:pt>
                <c:pt idx="8">
                  <c:v>106.35236830455955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5C4C-4965-8A68-5D44BB8A6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080192"/>
        <c:axId val="197081728"/>
      </c:lineChart>
      <c:catAx>
        <c:axId val="19708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081728"/>
        <c:crosses val="autoZero"/>
        <c:auto val="1"/>
        <c:lblAlgn val="ctr"/>
        <c:lblOffset val="100"/>
        <c:noMultiLvlLbl val="0"/>
      </c:catAx>
      <c:valAx>
        <c:axId val="197081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9708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cat>
            <c:strRef>
              <c:f>Лист1!$A$2:$A$12</c:f>
              <c:strCache>
                <c:ptCount val="11"/>
                <c:pt idx="0">
                  <c:v>1 кв. 2019</c:v>
                </c:pt>
                <c:pt idx="1">
                  <c:v>2 кв. 2019</c:v>
                </c:pt>
                <c:pt idx="2">
                  <c:v>3 кв. 2019</c:v>
                </c:pt>
                <c:pt idx="3">
                  <c:v>4 кв. 2019</c:v>
                </c:pt>
                <c:pt idx="4">
                  <c:v>1 кв. 2020</c:v>
                </c:pt>
                <c:pt idx="5">
                  <c:v>2 кв. 2020</c:v>
                </c:pt>
                <c:pt idx="6">
                  <c:v>3 кв. 2020</c:v>
                </c:pt>
                <c:pt idx="7">
                  <c:v>4 кв. 2020</c:v>
                </c:pt>
                <c:pt idx="8">
                  <c:v>1 кв. 2021</c:v>
                </c:pt>
                <c:pt idx="9">
                  <c:v>2 кв. 2021</c:v>
                </c:pt>
                <c:pt idx="10">
                  <c:v>3 кв. 2021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0.93</c:v>
                </c:pt>
                <c:pt idx="1">
                  <c:v>0.94</c:v>
                </c:pt>
                <c:pt idx="2">
                  <c:v>0.94</c:v>
                </c:pt>
                <c:pt idx="3">
                  <c:v>0.9</c:v>
                </c:pt>
                <c:pt idx="4">
                  <c:v>0.94</c:v>
                </c:pt>
                <c:pt idx="5">
                  <c:v>0.95</c:v>
                </c:pt>
                <c:pt idx="6">
                  <c:v>0.92</c:v>
                </c:pt>
                <c:pt idx="7">
                  <c:v>0.91</c:v>
                </c:pt>
                <c:pt idx="8">
                  <c:v>0.9</c:v>
                </c:pt>
                <c:pt idx="9">
                  <c:v>0.91</c:v>
                </c:pt>
                <c:pt idx="10">
                  <c:v>0.87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3D9-4F3B-B1A6-50CC59416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43808"/>
        <c:axId val="160745728"/>
      </c:lineChart>
      <c:catAx>
        <c:axId val="16074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60745728"/>
        <c:crosses val="autoZero"/>
        <c:auto val="1"/>
        <c:lblAlgn val="ctr"/>
        <c:lblOffset val="100"/>
        <c:noMultiLvlLbl val="0"/>
      </c:catAx>
      <c:valAx>
        <c:axId val="160745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6074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3E-4ED5-B5E1-D68B255A9C57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3E-4ED5-B5E1-D68B255A9C5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3E-4ED5-B5E1-D68B255A9C5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3E-4ED5-B5E1-D68B255A9C57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3E-4ED5-B5E1-D68B255A9C57}"/>
              </c:ext>
            </c:extLst>
          </c:dPt>
          <c:dPt>
            <c:idx val="5"/>
            <c:bubble3D val="0"/>
            <c:spPr>
              <a:solidFill>
                <a:srgbClr val="FFCC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43E-4ED5-B5E1-D68B255A9C57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43E-4ED5-B5E1-D68B255A9C57}"/>
              </c:ext>
            </c:extLst>
          </c:dPt>
          <c:dPt>
            <c:idx val="7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43E-4ED5-B5E1-D68B255A9C57}"/>
              </c:ext>
            </c:extLst>
          </c:dPt>
          <c:dPt>
            <c:idx val="8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43E-4ED5-B5E1-D68B255A9C57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43E-4ED5-B5E1-D68B255A9C57}"/>
              </c:ext>
            </c:extLst>
          </c:dPt>
          <c:dPt>
            <c:idx val="1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43E-4ED5-B5E1-D68B255A9C5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Удовлетворены сотрудничеством с СК: 87%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3E-4ED5-B5E1-D68B255A9C5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Удовлетворены урегулированием убытков: 73%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3E-4ED5-B5E1-D68B255A9C57}"/>
                </c:ext>
              </c:extLst>
            </c:dLbl>
            <c:dLbl>
              <c:idx val="2"/>
              <c:layout>
                <c:manualLayout>
                  <c:x val="3.6455177362053469E-2"/>
                  <c:y val="-4.6157407129072403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СК надежная; 91%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43E-4ED5-B5E1-D68B255A9C57}"/>
                </c:ext>
              </c:extLst>
            </c:dLbl>
            <c:dLbl>
              <c:idx val="3"/>
              <c:layout>
                <c:manualLayout>
                  <c:x val="1.7591634904302398E-3"/>
                  <c:y val="-0.181841797278150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СК полностью выполняет свои обязательства: 89%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43E-4ED5-B5E1-D68B255A9C57}"/>
                </c:ext>
              </c:extLst>
            </c:dLbl>
            <c:dLbl>
              <c:idx val="4"/>
              <c:layout>
                <c:manualLayout>
                  <c:x val="9.5246488142992664E-2"/>
                  <c:y val="-7.4711572568281703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СК предоставляет качественное обслуживание при продаже полисов: 90%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43E-4ED5-B5E1-D68B255A9C57}"/>
                </c:ext>
              </c:extLst>
            </c:dLbl>
            <c:dLbl>
              <c:idx val="5"/>
              <c:layout>
                <c:manualLayout>
                  <c:x val="0.2841435562187154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СК – это доступная компания с удобно расположенными офисами: 91%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43E-4ED5-B5E1-D68B255A9C5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СК предлагает привлекательные финансовые условия: 74%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43E-4ED5-B5E1-D68B255A9C57}"/>
                </c:ext>
              </c:extLst>
            </c:dLbl>
            <c:dLbl>
              <c:idx val="7"/>
              <c:layout>
                <c:manualLayout>
                  <c:x val="-3.3547035815096195E-2"/>
                  <c:y val="-0.1506921857558832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СК – современная: 93%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43E-4ED5-B5E1-D68B255A9C5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Готовы рекомендовать свою СК друзьям и знакомым: 83%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43E-4ED5-B5E1-D68B255A9C5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СК предлагает широкий перечень </a:t>
                    </a:r>
                    <a:r>
                      <a:rPr lang="ru-RU" b="1" dirty="0" err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доп.услуг</a:t>
                    </a:r>
                    <a:r>
                      <a:rPr lang="ru-RU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в полисе каско: 96%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43E-4ED5-B5E1-D68B255A9C57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При необходимости купить новый полис обратятся в свою СК: 82%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B43E-4ED5-B5E1-D68B255A9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1"/>
                <c:pt idx="0">
                  <c:v>Удовлетворенных сотрудничеством с СК</c:v>
                </c:pt>
                <c:pt idx="1">
                  <c:v>Удовлетворены урегулированием убытков</c:v>
                </c:pt>
                <c:pt idx="2">
                  <c:v>СК надежная</c:v>
                </c:pt>
                <c:pt idx="3">
                  <c:v>СК полностью выполняет свои обязательства</c:v>
                </c:pt>
                <c:pt idx="4">
                  <c:v>СК предоставляет качественное обслуживание при продаже полисов</c:v>
                </c:pt>
                <c:pt idx="5">
                  <c:v>СК – это доступная компания с удобно расположенными офисами</c:v>
                </c:pt>
                <c:pt idx="6">
                  <c:v>СК предлагает привлекательные финансовые условия</c:v>
                </c:pt>
                <c:pt idx="7">
                  <c:v>СК – современная</c:v>
                </c:pt>
                <c:pt idx="8">
                  <c:v>Готовы рекомендовать свою СК друзьям и знакомым</c:v>
                </c:pt>
                <c:pt idx="9">
                  <c:v>СК предлагает широкий перечень доп.услуг в полисе каско</c:v>
                </c:pt>
                <c:pt idx="10">
                  <c:v>При необходимости купить новый полис обратятся в свою СК</c:v>
                </c:pt>
              </c:strCache>
            </c:strRef>
          </c:cat>
          <c:val>
            <c:numRef>
              <c:f>Лист1!$B$2:$B$20</c:f>
              <c:numCache>
                <c:formatCode>0%</c:formatCode>
                <c:ptCount val="19"/>
                <c:pt idx="0">
                  <c:v>0.87</c:v>
                </c:pt>
                <c:pt idx="1">
                  <c:v>0.73</c:v>
                </c:pt>
                <c:pt idx="2">
                  <c:v>0.91</c:v>
                </c:pt>
                <c:pt idx="3">
                  <c:v>0.89</c:v>
                </c:pt>
                <c:pt idx="4">
                  <c:v>0.9</c:v>
                </c:pt>
                <c:pt idx="5">
                  <c:v>0.91</c:v>
                </c:pt>
                <c:pt idx="6">
                  <c:v>0.74</c:v>
                </c:pt>
                <c:pt idx="7">
                  <c:v>0.93</c:v>
                </c:pt>
                <c:pt idx="8">
                  <c:v>0.83</c:v>
                </c:pt>
                <c:pt idx="9">
                  <c:v>0.96</c:v>
                </c:pt>
                <c:pt idx="10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B43E-4ED5-B5E1-D68B255A9C5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кв. 2021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4376600599583487E-2"/>
                  <c:y val="-2.128594907079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EC-416B-99EE-CE86DEEA3189}"/>
                </c:ext>
              </c:extLst>
            </c:dLbl>
            <c:dLbl>
              <c:idx val="1"/>
              <c:layout>
                <c:manualLayout>
                  <c:x val="1.8689580779458533E-2"/>
                  <c:y val="-6.081699734512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C-416B-99EE-CE86DEEA3189}"/>
                </c:ext>
              </c:extLst>
            </c:dLbl>
            <c:dLbl>
              <c:idx val="2"/>
              <c:layout>
                <c:manualLayout>
                  <c:x val="1.2938940539625137E-2"/>
                  <c:y val="-3.0408498672561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EC-416B-99EE-CE86DEEA3189}"/>
                </c:ext>
              </c:extLst>
            </c:dLbl>
            <c:dLbl>
              <c:idx val="3"/>
              <c:layout>
                <c:manualLayout>
                  <c:x val="8.6259603597500911E-3"/>
                  <c:y val="-6.081699734512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EC-416B-99EE-CE86DEEA31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 выплат</c:v>
                </c:pt>
                <c:pt idx="1">
                  <c:v>Доля комиссий</c:v>
                </c:pt>
                <c:pt idx="2">
                  <c:v>Доля выплат и расходов на продажи в премии</c:v>
                </c:pt>
                <c:pt idx="3">
                  <c:v>Скользящий ККУ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0.58146044825557097</c:v>
                </c:pt>
                <c:pt idx="1">
                  <c:v>0.27271616325178732</c:v>
                </c:pt>
                <c:pt idx="2">
                  <c:v>0.85417661150735835</c:v>
                </c:pt>
                <c:pt idx="3">
                  <c:v>0.8561561001229685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EC-416B-99EE-CE86DEEA3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598272"/>
        <c:axId val="162612352"/>
        <c:axId val="0"/>
      </c:bar3DChart>
      <c:catAx>
        <c:axId val="16259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2612352"/>
        <c:crosses val="autoZero"/>
        <c:auto val="1"/>
        <c:lblAlgn val="ctr"/>
        <c:lblOffset val="100"/>
        <c:noMultiLvlLbl val="0"/>
      </c:catAx>
      <c:valAx>
        <c:axId val="1626123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259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89176654123052E-2"/>
          <c:y val="0.16649554249204809"/>
          <c:w val="0.92938894686356976"/>
          <c:h val="0.520775358071272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Лист1!$BB$2</c:f>
              <c:strCache>
                <c:ptCount val="1"/>
                <c:pt idx="0">
                  <c:v>По рынку в целом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Лист1!$BA$3:$BA$11</c:f>
              <c:strCache>
                <c:ptCount val="9"/>
                <c:pt idx="0">
                  <c:v>3 кв. 2019 г.</c:v>
                </c:pt>
                <c:pt idx="1">
                  <c:v>4 кв. 2019 г.</c:v>
                </c:pt>
                <c:pt idx="2">
                  <c:v>1 кв. 2020 г.</c:v>
                </c:pt>
                <c:pt idx="3">
                  <c:v>2 кв. 2020 г.</c:v>
                </c:pt>
                <c:pt idx="4">
                  <c:v>3 кв. 2020 г.</c:v>
                </c:pt>
                <c:pt idx="5">
                  <c:v>4 кв. 2020 г.</c:v>
                </c:pt>
                <c:pt idx="6">
                  <c:v>1 кв. 2021 г.</c:v>
                </c:pt>
                <c:pt idx="7">
                  <c:v>2 кв. 2021 г.</c:v>
                </c:pt>
                <c:pt idx="8">
                  <c:v>3 кв. 2021 г.</c:v>
                </c:pt>
              </c:strCache>
            </c:strRef>
          </c:cat>
          <c:val>
            <c:numRef>
              <c:f>Лист1!$BB$3:$BB$11</c:f>
              <c:numCache>
                <c:formatCode>0</c:formatCode>
                <c:ptCount val="9"/>
                <c:pt idx="0">
                  <c:v>100</c:v>
                </c:pt>
                <c:pt idx="1">
                  <c:v>110.06654154581129</c:v>
                </c:pt>
                <c:pt idx="2">
                  <c:v>113.54717624978673</c:v>
                </c:pt>
                <c:pt idx="3">
                  <c:v>98.703292953420899</c:v>
                </c:pt>
                <c:pt idx="4">
                  <c:v>106.73946425524655</c:v>
                </c:pt>
                <c:pt idx="5">
                  <c:v>148.54120457259853</c:v>
                </c:pt>
                <c:pt idx="6">
                  <c:v>128.68111243815048</c:v>
                </c:pt>
                <c:pt idx="7">
                  <c:v>154.93943013137689</c:v>
                </c:pt>
                <c:pt idx="8">
                  <c:v>183.00631291588468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C4C-4965-8A68-5D44BB8A6580}"/>
            </c:ext>
          </c:extLst>
        </c:ser>
        <c:ser>
          <c:idx val="1"/>
          <c:order val="1"/>
          <c:tx>
            <c:strRef>
              <c:f>Лист1!$BC$2</c:f>
              <c:strCache>
                <c:ptCount val="1"/>
                <c:pt idx="0">
                  <c:v>Каско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Лист1!$BA$3:$BA$11</c:f>
              <c:strCache>
                <c:ptCount val="9"/>
                <c:pt idx="0">
                  <c:v>3 кв. 2019 г.</c:v>
                </c:pt>
                <c:pt idx="1">
                  <c:v>4 кв. 2019 г.</c:v>
                </c:pt>
                <c:pt idx="2">
                  <c:v>1 кв. 2020 г.</c:v>
                </c:pt>
                <c:pt idx="3">
                  <c:v>2 кв. 2020 г.</c:v>
                </c:pt>
                <c:pt idx="4">
                  <c:v>3 кв. 2020 г.</c:v>
                </c:pt>
                <c:pt idx="5">
                  <c:v>4 кв. 2020 г.</c:v>
                </c:pt>
                <c:pt idx="6">
                  <c:v>1 кв. 2021 г.</c:v>
                </c:pt>
                <c:pt idx="7">
                  <c:v>2 кв. 2021 г.</c:v>
                </c:pt>
                <c:pt idx="8">
                  <c:v>3 кв. 2021 г.</c:v>
                </c:pt>
              </c:strCache>
            </c:strRef>
          </c:cat>
          <c:val>
            <c:numRef>
              <c:f>Лист1!$BC$3:$BC$11</c:f>
              <c:numCache>
                <c:formatCode>0</c:formatCode>
                <c:ptCount val="9"/>
                <c:pt idx="0">
                  <c:v>100</c:v>
                </c:pt>
                <c:pt idx="1">
                  <c:v>159.73597359735973</c:v>
                </c:pt>
                <c:pt idx="2">
                  <c:v>95.379537953795364</c:v>
                </c:pt>
                <c:pt idx="3">
                  <c:v>84.158415841584159</c:v>
                </c:pt>
                <c:pt idx="4">
                  <c:v>124.09240924092408</c:v>
                </c:pt>
                <c:pt idx="5">
                  <c:v>137.95379537953795</c:v>
                </c:pt>
                <c:pt idx="6">
                  <c:v>131.68316831683168</c:v>
                </c:pt>
                <c:pt idx="7">
                  <c:v>123.1023102310231</c:v>
                </c:pt>
                <c:pt idx="8">
                  <c:v>159.07590759075907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5C4C-4965-8A68-5D44BB8A6580}"/>
            </c:ext>
          </c:extLst>
        </c:ser>
        <c:ser>
          <c:idx val="2"/>
          <c:order val="2"/>
          <c:tx>
            <c:strRef>
              <c:f>Лист1!$BD$2</c:f>
              <c:strCache>
                <c:ptCount val="1"/>
                <c:pt idx="0">
                  <c:v>ОСАГО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Лист1!$BA$3:$BA$11</c:f>
              <c:strCache>
                <c:ptCount val="9"/>
                <c:pt idx="0">
                  <c:v>3 кв. 2019 г.</c:v>
                </c:pt>
                <c:pt idx="1">
                  <c:v>4 кв. 2019 г.</c:v>
                </c:pt>
                <c:pt idx="2">
                  <c:v>1 кв. 2020 г.</c:v>
                </c:pt>
                <c:pt idx="3">
                  <c:v>2 кв. 2020 г.</c:v>
                </c:pt>
                <c:pt idx="4">
                  <c:v>3 кв. 2020 г.</c:v>
                </c:pt>
                <c:pt idx="5">
                  <c:v>4 кв. 2020 г.</c:v>
                </c:pt>
                <c:pt idx="6">
                  <c:v>1 кв. 2021 г.</c:v>
                </c:pt>
                <c:pt idx="7">
                  <c:v>2 кв. 2021 г.</c:v>
                </c:pt>
                <c:pt idx="8">
                  <c:v>3 кв. 2021 г.</c:v>
                </c:pt>
              </c:strCache>
            </c:strRef>
          </c:cat>
          <c:val>
            <c:numRef>
              <c:f>Лист1!$BD$3:$BD$11</c:f>
              <c:numCache>
                <c:formatCode>0</c:formatCode>
                <c:ptCount val="9"/>
                <c:pt idx="0">
                  <c:v>100</c:v>
                </c:pt>
                <c:pt idx="1">
                  <c:v>102.85524568393095</c:v>
                </c:pt>
                <c:pt idx="2">
                  <c:v>87.583001328021254</c:v>
                </c:pt>
                <c:pt idx="3">
                  <c:v>67.485613103142995</c:v>
                </c:pt>
                <c:pt idx="4">
                  <c:v>77.047366091190796</c:v>
                </c:pt>
                <c:pt idx="5">
                  <c:v>91.279327135900857</c:v>
                </c:pt>
                <c:pt idx="6">
                  <c:v>81.938911022576363</c:v>
                </c:pt>
                <c:pt idx="7">
                  <c:v>91.146525011066856</c:v>
                </c:pt>
                <c:pt idx="8">
                  <c:v>106.35236830455955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5C4C-4965-8A68-5D44BB8A6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729344"/>
        <c:axId val="162739328"/>
      </c:lineChart>
      <c:catAx>
        <c:axId val="162729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739328"/>
        <c:crosses val="autoZero"/>
        <c:auto val="1"/>
        <c:lblAlgn val="ctr"/>
        <c:lblOffset val="100"/>
        <c:noMultiLvlLbl val="0"/>
      </c:catAx>
      <c:valAx>
        <c:axId val="162739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6272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пг. 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9.0445790923515627E-3"/>
                  <c:y val="-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8E-4265-888E-B3C546CBD1CE}"/>
                </c:ext>
              </c:extLst>
            </c:dLbl>
            <c:dLbl>
              <c:idx val="1"/>
              <c:layout>
                <c:manualLayout>
                  <c:x val="6.0297193949010418E-3"/>
                  <c:y val="-2.47535848843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8E-4265-888E-B3C546CBD1CE}"/>
                </c:ext>
              </c:extLst>
            </c:dLbl>
            <c:dLbl>
              <c:idx val="2"/>
              <c:layout>
                <c:manualLayout>
                  <c:x val="1.0552008941076822E-2"/>
                  <c:y val="-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8E-4265-888E-B3C546CBD1CE}"/>
                </c:ext>
              </c:extLst>
            </c:dLbl>
            <c:dLbl>
              <c:idx val="3"/>
              <c:layout>
                <c:manualLayout>
                  <c:x val="1.5074298487252604E-3"/>
                  <c:y val="-1.547099055270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8E-4265-888E-B3C546CBD1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10 компаний-лидеров</c:v>
                </c:pt>
                <c:pt idx="1">
                  <c:v>20 компаний-лидеров</c:v>
                </c:pt>
                <c:pt idx="2">
                  <c:v>50 компаний-лидеров</c:v>
                </c:pt>
                <c:pt idx="3">
                  <c:v>100 компаний-лидеров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0.88</c:v>
                </c:pt>
                <c:pt idx="1">
                  <c:v>0.97099999999999997</c:v>
                </c:pt>
                <c:pt idx="2">
                  <c:v>0.998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8E-4265-888E-B3C546CBD1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пг. 2021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1.6581728335977864E-2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8E-4265-888E-B3C546CBD1CE}"/>
                </c:ext>
              </c:extLst>
            </c:dLbl>
            <c:dLbl>
              <c:idx val="1"/>
              <c:layout>
                <c:manualLayout>
                  <c:x val="1.3566868638527399E-2"/>
                  <c:y val="-1.5470990552706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8E-4265-888E-B3C546CBD1CE}"/>
                </c:ext>
              </c:extLst>
            </c:dLbl>
            <c:dLbl>
              <c:idx val="2"/>
              <c:layout>
                <c:manualLayout>
                  <c:x val="1.8089158184703125E-2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8E-4265-888E-B3C546CBD1CE}"/>
                </c:ext>
              </c:extLst>
            </c:dLbl>
            <c:dLbl>
              <c:idx val="3"/>
              <c:layout>
                <c:manualLayout>
                  <c:x val="2.7133737277054686E-2"/>
                  <c:y val="-1.547099055270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8E-4265-888E-B3C546CBD1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10 компаний-лидеров</c:v>
                </c:pt>
                <c:pt idx="1">
                  <c:v>20 компаний-лидеров</c:v>
                </c:pt>
                <c:pt idx="2">
                  <c:v>50 компаний-лидеров</c:v>
                </c:pt>
                <c:pt idx="3">
                  <c:v>100 компаний-лидеров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0.88100000000000001</c:v>
                </c:pt>
                <c:pt idx="1">
                  <c:v>0.97699999999999998</c:v>
                </c:pt>
                <c:pt idx="2">
                  <c:v>0.999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88E-4265-888E-B3C546CBD1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мес. 2021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C3-4C39-81A9-648C9B921D1F}"/>
              </c:ext>
            </c:extLst>
          </c:dPt>
          <c:dLbls>
            <c:dLbl>
              <c:idx val="0"/>
              <c:layout>
                <c:manualLayout>
                  <c:x val="2.1104017882153644E-2"/>
                  <c:y val="-9.282594331623971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87,9%*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0C3-4C39-81A9-648C9B921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10 компаний-лидеров</c:v>
                </c:pt>
                <c:pt idx="1">
                  <c:v>20 компаний-лидеров</c:v>
                </c:pt>
                <c:pt idx="2">
                  <c:v>50 компаний-лидеров</c:v>
                </c:pt>
                <c:pt idx="3">
                  <c:v>100 компаний-лидеров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%">
                  <c:v>0.879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C3-4C39-81A9-648C9B921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339008"/>
        <c:axId val="157402240"/>
        <c:axId val="0"/>
      </c:bar3DChart>
      <c:catAx>
        <c:axId val="15733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7402240"/>
        <c:crosses val="autoZero"/>
        <c:auto val="1"/>
        <c:lblAlgn val="ctr"/>
        <c:lblOffset val="100"/>
        <c:noMultiLvlLbl val="0"/>
      </c:catAx>
      <c:valAx>
        <c:axId val="1574022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7339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cat>
            <c:strRef>
              <c:f>Лист1!$A$2:$A$12</c:f>
              <c:strCache>
                <c:ptCount val="11"/>
                <c:pt idx="0">
                  <c:v>1 кв. 2019</c:v>
                </c:pt>
                <c:pt idx="1">
                  <c:v>2 кв. 2019</c:v>
                </c:pt>
                <c:pt idx="2">
                  <c:v>3 кв. 2019</c:v>
                </c:pt>
                <c:pt idx="3">
                  <c:v>4 кв. 2019</c:v>
                </c:pt>
                <c:pt idx="4">
                  <c:v>1 кв. 2020</c:v>
                </c:pt>
                <c:pt idx="5">
                  <c:v>2 кв. 2020</c:v>
                </c:pt>
                <c:pt idx="6">
                  <c:v>3 кв. 2020</c:v>
                </c:pt>
                <c:pt idx="7">
                  <c:v>4 кв. 2020</c:v>
                </c:pt>
                <c:pt idx="8">
                  <c:v>1 кв. 2021</c:v>
                </c:pt>
                <c:pt idx="9">
                  <c:v>2 кв. 2021</c:v>
                </c:pt>
                <c:pt idx="10">
                  <c:v>3 кв. 2021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0.93</c:v>
                </c:pt>
                <c:pt idx="1">
                  <c:v>0.94</c:v>
                </c:pt>
                <c:pt idx="2">
                  <c:v>0.94</c:v>
                </c:pt>
                <c:pt idx="3">
                  <c:v>0.9</c:v>
                </c:pt>
                <c:pt idx="4">
                  <c:v>0.94</c:v>
                </c:pt>
                <c:pt idx="5">
                  <c:v>0.95</c:v>
                </c:pt>
                <c:pt idx="6">
                  <c:v>0.92</c:v>
                </c:pt>
                <c:pt idx="7">
                  <c:v>0.91</c:v>
                </c:pt>
                <c:pt idx="8">
                  <c:v>0.9</c:v>
                </c:pt>
                <c:pt idx="9">
                  <c:v>0.91</c:v>
                </c:pt>
                <c:pt idx="10">
                  <c:v>0.87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E38-43A2-A4C4-FC58C908A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759424"/>
        <c:axId val="162761344"/>
      </c:lineChart>
      <c:catAx>
        <c:axId val="1627594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2761344"/>
        <c:crosses val="autoZero"/>
        <c:auto val="1"/>
        <c:lblAlgn val="ctr"/>
        <c:lblOffset val="100"/>
        <c:noMultiLvlLbl val="0"/>
      </c:catAx>
      <c:valAx>
        <c:axId val="16276134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6275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6764188899646"/>
          <c:y val="5.1817557611995753E-2"/>
          <c:w val="0.86084000596452637"/>
          <c:h val="0.82833163382263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-51%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2490860803826034E-3"/>
                  <c:y val="9.830419570867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E6-448C-9680-120A24B4FB96}"/>
                </c:ext>
              </c:extLst>
            </c:dLbl>
            <c:dLbl>
              <c:idx val="1"/>
              <c:layout>
                <c:manualLayout>
                  <c:x val="7.6682301000371936E-3"/>
                  <c:y val="0.1727394841951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E6-448C-9680-120A24B4FB96}"/>
                </c:ext>
              </c:extLst>
            </c:dLbl>
            <c:dLbl>
              <c:idx val="2"/>
              <c:layout>
                <c:manualLayout>
                  <c:x val="6.3901917500309947E-3"/>
                  <c:y val="0.17571679695927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E6-448C-9680-120A24B4FB96}"/>
                </c:ext>
              </c:extLst>
            </c:dLbl>
            <c:dLbl>
              <c:idx val="3"/>
              <c:layout>
                <c:manualLayout>
                  <c:x val="5.1121534000247958E-3"/>
                  <c:y val="0.15486997941958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E6-448C-9680-120A24B4FB96}"/>
                </c:ext>
              </c:extLst>
            </c:dLbl>
            <c:dLbl>
              <c:idx val="4"/>
              <c:layout>
                <c:manualLayout>
                  <c:x val="4.8839646123975643E-3"/>
                  <c:y val="0.16013088709633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E6-448C-9680-120A24B4FB96}"/>
                </c:ext>
              </c:extLst>
            </c:dLbl>
            <c:dLbl>
              <c:idx val="5"/>
              <c:layout>
                <c:manualLayout>
                  <c:x val="4.1992688643060824E-3"/>
                  <c:y val="-2.891299873784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E6-448C-9680-120A24B4FB96}"/>
                </c:ext>
              </c:extLst>
            </c:dLbl>
            <c:dLbl>
              <c:idx val="6"/>
              <c:layout>
                <c:manualLayout>
                  <c:x val="5.3403457816856327E-3"/>
                  <c:y val="0.14234757158129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E6-448C-9680-120A24B4FB96}"/>
                </c:ext>
              </c:extLst>
            </c:dLbl>
            <c:dLbl>
              <c:idx val="7"/>
              <c:layout>
                <c:manualLayout>
                  <c:x val="3.8341150500185968E-3"/>
                  <c:y val="0.12210828263271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E6-448C-9680-120A24B4FB96}"/>
                </c:ext>
              </c:extLst>
            </c:dLbl>
            <c:dLbl>
              <c:idx val="9"/>
              <c:layout>
                <c:manualLayout>
                  <c:x val="2.5560767000123979E-3"/>
                  <c:y val="0.10423877785719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E6-448C-9680-120A24B4FB96}"/>
                </c:ext>
              </c:extLst>
            </c:dLbl>
            <c:dLbl>
              <c:idx val="12"/>
              <c:layout>
                <c:manualLayout>
                  <c:x val="3.8341150500185968E-3"/>
                  <c:y val="8.636927308167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E6-448C-9680-120A24B4FB96}"/>
                </c:ext>
              </c:extLst>
            </c:dLbl>
            <c:dLbl>
              <c:idx val="16"/>
              <c:layout>
                <c:manualLayout>
                  <c:x val="5.1121534000247958E-3"/>
                  <c:y val="0.15784729218375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E6-448C-9680-120A24B4FB96}"/>
                </c:ext>
              </c:extLst>
            </c:dLbl>
            <c:dLbl>
              <c:idx val="17"/>
              <c:layout>
                <c:manualLayout>
                  <c:x val="3.8341150500185031E-3"/>
                  <c:y val="0.25612956844911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E6-448C-9680-120A24B4FB96}"/>
                </c:ext>
              </c:extLst>
            </c:dLbl>
            <c:dLbl>
              <c:idx val="18"/>
              <c:layout>
                <c:manualLayout>
                  <c:x val="1.2780383500061989E-3"/>
                  <c:y val="0.1697605298753731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E6-448C-9680-120A24B4F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Kia</c:v>
                </c:pt>
                <c:pt idx="1">
                  <c:v>Hyundai</c:v>
                </c:pt>
                <c:pt idx="2">
                  <c:v>Renault</c:v>
                </c:pt>
                <c:pt idx="3">
                  <c:v>Škoda</c:v>
                </c:pt>
                <c:pt idx="4">
                  <c:v>VW</c:v>
                </c:pt>
                <c:pt idx="5">
                  <c:v>Toyota</c:v>
                </c:pt>
                <c:pt idx="6">
                  <c:v>Nissan</c:v>
                </c:pt>
                <c:pt idx="7">
                  <c:v>УАЗ</c:v>
                </c:pt>
                <c:pt idx="8">
                  <c:v>Mazda</c:v>
                </c:pt>
                <c:pt idx="9">
                  <c:v>Mitsubishi</c:v>
                </c:pt>
                <c:pt idx="10">
                  <c:v>Lexus</c:v>
                </c:pt>
                <c:pt idx="11">
                  <c:v>Audi</c:v>
                </c:pt>
                <c:pt idx="12">
                  <c:v>Volvo</c:v>
                </c:pt>
                <c:pt idx="13">
                  <c:v>Opel</c:v>
                </c:pt>
                <c:pt idx="14">
                  <c:v>Jeep</c:v>
                </c:pt>
                <c:pt idx="15">
                  <c:v>Honda</c:v>
                </c:pt>
                <c:pt idx="16">
                  <c:v>FIAT</c:v>
                </c:pt>
                <c:pt idx="17">
                  <c:v>Jaguar</c:v>
                </c:pt>
                <c:pt idx="18">
                  <c:v>ИТОГО</c:v>
                </c:pt>
              </c:strCache>
            </c:strRef>
          </c:cat>
          <c:val>
            <c:numRef>
              <c:f>Лист1!$B$2:$B$20</c:f>
              <c:numCache>
                <c:formatCode>0%</c:formatCode>
                <c:ptCount val="19"/>
                <c:pt idx="0">
                  <c:v>-0.16</c:v>
                </c:pt>
                <c:pt idx="1">
                  <c:v>-0.26</c:v>
                </c:pt>
                <c:pt idx="2">
                  <c:v>-0.46</c:v>
                </c:pt>
                <c:pt idx="3">
                  <c:v>-0.33</c:v>
                </c:pt>
                <c:pt idx="4">
                  <c:v>-0.27</c:v>
                </c:pt>
                <c:pt idx="5">
                  <c:v>0.18</c:v>
                </c:pt>
                <c:pt idx="6">
                  <c:v>-0.27</c:v>
                </c:pt>
                <c:pt idx="7">
                  <c:v>-0.12</c:v>
                </c:pt>
                <c:pt idx="8">
                  <c:v>0.19</c:v>
                </c:pt>
                <c:pt idx="9">
                  <c:v>-0.18</c:v>
                </c:pt>
                <c:pt idx="10">
                  <c:v>0.55000000000000004</c:v>
                </c:pt>
                <c:pt idx="11">
                  <c:v>0.15</c:v>
                </c:pt>
                <c:pt idx="12">
                  <c:v>-0.04</c:v>
                </c:pt>
                <c:pt idx="13">
                  <c:v>1.23</c:v>
                </c:pt>
                <c:pt idx="14">
                  <c:v>0.06</c:v>
                </c:pt>
                <c:pt idx="15">
                  <c:v>0.09</c:v>
                </c:pt>
                <c:pt idx="16">
                  <c:v>-0.32</c:v>
                </c:pt>
                <c:pt idx="17">
                  <c:v>-0.66</c:v>
                </c:pt>
                <c:pt idx="18">
                  <c:v>-0.23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1E6-448C-9680-120A24B4F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033472"/>
        <c:axId val="163035008"/>
        <c:axId val="0"/>
      </c:bar3DChart>
      <c:catAx>
        <c:axId val="16303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3035008"/>
        <c:crosses val="autoZero"/>
        <c:auto val="1"/>
        <c:lblAlgn val="ctr"/>
        <c:lblOffset val="100"/>
        <c:noMultiLvlLbl val="0"/>
      </c:catAx>
      <c:valAx>
        <c:axId val="1630350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6303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Подержанные автомобили, %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1 кв. 2018</c:v>
                </c:pt>
                <c:pt idx="1">
                  <c:v>2 кв. 2018</c:v>
                </c:pt>
                <c:pt idx="2">
                  <c:v>3 кв. 2018</c:v>
                </c:pt>
                <c:pt idx="3">
                  <c:v>4 кв. 2018</c:v>
                </c:pt>
                <c:pt idx="4">
                  <c:v>1 кв. 2019</c:v>
                </c:pt>
                <c:pt idx="5">
                  <c:v>2 кв. 2019</c:v>
                </c:pt>
                <c:pt idx="6">
                  <c:v>3 кв. 2019</c:v>
                </c:pt>
                <c:pt idx="7">
                  <c:v>4 кв. 2019</c:v>
                </c:pt>
                <c:pt idx="8">
                  <c:v>1 кв. 2020</c:v>
                </c:pt>
                <c:pt idx="9">
                  <c:v>2 кв. 2020</c:v>
                </c:pt>
                <c:pt idx="10">
                  <c:v>3 кв. 2020</c:v>
                </c:pt>
                <c:pt idx="11">
                  <c:v>4 кв. 2020</c:v>
                </c:pt>
                <c:pt idx="12">
                  <c:v>1 кв. 2021</c:v>
                </c:pt>
                <c:pt idx="13">
                  <c:v>2 кв. 2021</c:v>
                </c:pt>
                <c:pt idx="14">
                  <c:v>3 кв. 2021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100</c:v>
                </c:pt>
                <c:pt idx="1">
                  <c:v>99.5</c:v>
                </c:pt>
                <c:pt idx="2">
                  <c:v>107.7</c:v>
                </c:pt>
                <c:pt idx="3">
                  <c:v>111.4</c:v>
                </c:pt>
                <c:pt idx="4">
                  <c:v>110.6</c:v>
                </c:pt>
                <c:pt idx="5">
                  <c:v>108.4</c:v>
                </c:pt>
                <c:pt idx="6">
                  <c:v>107</c:v>
                </c:pt>
                <c:pt idx="7">
                  <c:v>114.8</c:v>
                </c:pt>
                <c:pt idx="8">
                  <c:v>122.1</c:v>
                </c:pt>
                <c:pt idx="9">
                  <c:v>110.5</c:v>
                </c:pt>
                <c:pt idx="10">
                  <c:v>133.4</c:v>
                </c:pt>
                <c:pt idx="11">
                  <c:v>137.4</c:v>
                </c:pt>
                <c:pt idx="12">
                  <c:v>139</c:v>
                </c:pt>
                <c:pt idx="13">
                  <c:v>143.5</c:v>
                </c:pt>
                <c:pt idx="14">
                  <c:v>145.80000000000001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85-48C2-92FE-7EC319CF71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Новые автомобили, %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1 кв. 2018</c:v>
                </c:pt>
                <c:pt idx="1">
                  <c:v>2 кв. 2018</c:v>
                </c:pt>
                <c:pt idx="2">
                  <c:v>3 кв. 2018</c:v>
                </c:pt>
                <c:pt idx="3">
                  <c:v>4 кв. 2018</c:v>
                </c:pt>
                <c:pt idx="4">
                  <c:v>1 кв. 2019</c:v>
                </c:pt>
                <c:pt idx="5">
                  <c:v>2 кв. 2019</c:v>
                </c:pt>
                <c:pt idx="6">
                  <c:v>3 кв. 2019</c:v>
                </c:pt>
                <c:pt idx="7">
                  <c:v>4 кв. 2019</c:v>
                </c:pt>
                <c:pt idx="8">
                  <c:v>1 кв. 2020</c:v>
                </c:pt>
                <c:pt idx="9">
                  <c:v>2 кв. 2020</c:v>
                </c:pt>
                <c:pt idx="10">
                  <c:v>3 кв. 2020</c:v>
                </c:pt>
                <c:pt idx="11">
                  <c:v>4 кв. 2020</c:v>
                </c:pt>
                <c:pt idx="12">
                  <c:v>1 кв. 2021</c:v>
                </c:pt>
                <c:pt idx="13">
                  <c:v>2 кв. 2021</c:v>
                </c:pt>
                <c:pt idx="14">
                  <c:v>3 кв. 2021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100</c:v>
                </c:pt>
                <c:pt idx="1">
                  <c:v>83.9</c:v>
                </c:pt>
                <c:pt idx="2">
                  <c:v>117</c:v>
                </c:pt>
                <c:pt idx="3">
                  <c:v>108.4</c:v>
                </c:pt>
                <c:pt idx="4">
                  <c:v>98.5</c:v>
                </c:pt>
                <c:pt idx="5">
                  <c:v>86</c:v>
                </c:pt>
                <c:pt idx="6">
                  <c:v>77.099999999999994</c:v>
                </c:pt>
                <c:pt idx="7">
                  <c:v>84.4</c:v>
                </c:pt>
                <c:pt idx="8">
                  <c:v>91.9</c:v>
                </c:pt>
                <c:pt idx="9">
                  <c:v>74.2</c:v>
                </c:pt>
                <c:pt idx="10">
                  <c:v>109.4</c:v>
                </c:pt>
                <c:pt idx="11">
                  <c:v>104.1</c:v>
                </c:pt>
                <c:pt idx="12">
                  <c:v>111</c:v>
                </c:pt>
                <c:pt idx="13">
                  <c:v>96.5</c:v>
                </c:pt>
                <c:pt idx="14">
                  <c:v>98.7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085-48C2-92FE-7EC319CF7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20416"/>
        <c:axId val="117567872"/>
      </c:lineChart>
      <c:catAx>
        <c:axId val="16342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7567872"/>
        <c:crosses val="autoZero"/>
        <c:auto val="1"/>
        <c:lblAlgn val="ctr"/>
        <c:lblOffset val="100"/>
        <c:noMultiLvlLbl val="0"/>
      </c:catAx>
      <c:valAx>
        <c:axId val="11756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34204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Количество страховщиков,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у которых были отозваны лицензии</a:t>
            </a:r>
          </a:p>
        </c:rich>
      </c:tx>
      <c:layout>
        <c:manualLayout>
          <c:xMode val="edge"/>
          <c:yMode val="edge"/>
          <c:x val="0.29060185442358255"/>
          <c:y val="5.260136787920250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страховщиков, у которых были отозваны лицензии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6167185127578445E-2"/>
                  <c:y val="-2.47535848843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86-4773-A5D9-0A6B8E66BB3D}"/>
                </c:ext>
              </c:extLst>
            </c:dLbl>
            <c:dLbl>
              <c:idx val="1"/>
              <c:layout>
                <c:manualLayout>
                  <c:x val="1.1757952820057031E-2"/>
                  <c:y val="-2.784778299487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86-4773-A5D9-0A6B8E66BB3D}"/>
                </c:ext>
              </c:extLst>
            </c:dLbl>
            <c:dLbl>
              <c:idx val="2"/>
              <c:layout>
                <c:manualLayout>
                  <c:x val="2.2046161537606933E-2"/>
                  <c:y val="-4.022457543703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86-4773-A5D9-0A6B8E66BB3D}"/>
                </c:ext>
              </c:extLst>
            </c:dLbl>
            <c:dLbl>
              <c:idx val="3"/>
              <c:layout>
                <c:manualLayout>
                  <c:x val="1.7636929230085547E-2"/>
                  <c:y val="-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86-4773-A5D9-0A6B8E66BB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9 мес. 2021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18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86-4773-A5D9-0A6B8E6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293120"/>
        <c:axId val="190294656"/>
      </c:barChart>
      <c:catAx>
        <c:axId val="19029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294656"/>
        <c:crosses val="autoZero"/>
        <c:auto val="1"/>
        <c:lblAlgn val="ctr"/>
        <c:lblOffset val="100"/>
        <c:noMultiLvlLbl val="0"/>
      </c:catAx>
      <c:valAx>
        <c:axId val="19029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29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Премии,млн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СПАО "Ингосстрах"</c:v>
                </c:pt>
                <c:pt idx="1">
                  <c:v>САО "РЕСО-Гарантия"</c:v>
                </c:pt>
                <c:pt idx="2">
                  <c:v>АО "АльфаСтрахование"</c:v>
                </c:pt>
                <c:pt idx="3">
                  <c:v>САО "ВСК"</c:v>
                </c:pt>
                <c:pt idx="4">
                  <c:v>АО "СОГАЗ"</c:v>
                </c:pt>
                <c:pt idx="5">
                  <c:v>АО "Группа Ренессанс Страхование"</c:v>
                </c:pt>
                <c:pt idx="6">
                  <c:v>ООО "СК "Согласие"</c:v>
                </c:pt>
                <c:pt idx="7">
                  <c:v>ПАО СК "Росгосстрах"</c:v>
                </c:pt>
                <c:pt idx="8">
                  <c:v>ПАО "САК "ЭНЕРГОГАРАНТ"</c:v>
                </c:pt>
                <c:pt idx="9">
                  <c:v>АО "ГСК "Югория"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26534</c:v>
                </c:pt>
                <c:pt idx="1">
                  <c:v>22346</c:v>
                </c:pt>
                <c:pt idx="2">
                  <c:v>17954</c:v>
                </c:pt>
                <c:pt idx="3">
                  <c:v>16481</c:v>
                </c:pt>
                <c:pt idx="4">
                  <c:v>11541</c:v>
                </c:pt>
                <c:pt idx="5">
                  <c:v>10683</c:v>
                </c:pt>
                <c:pt idx="6">
                  <c:v>10215</c:v>
                </c:pt>
                <c:pt idx="7">
                  <c:v>7725</c:v>
                </c:pt>
                <c:pt idx="8">
                  <c:v>3437</c:v>
                </c:pt>
                <c:pt idx="9">
                  <c:v>3241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75-4BAB-8140-AE959237F0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Выплаты, млн руб.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СПАО "Ингосстрах"</c:v>
                </c:pt>
                <c:pt idx="1">
                  <c:v>САО "РЕСО-Гарантия"</c:v>
                </c:pt>
                <c:pt idx="2">
                  <c:v>АО "АльфаСтрахование"</c:v>
                </c:pt>
                <c:pt idx="3">
                  <c:v>САО "ВСК"</c:v>
                </c:pt>
                <c:pt idx="4">
                  <c:v>АО "СОГАЗ"</c:v>
                </c:pt>
                <c:pt idx="5">
                  <c:v>АО "Группа Ренессанс Страхование"</c:v>
                </c:pt>
                <c:pt idx="6">
                  <c:v>ООО "СК "Согласие"</c:v>
                </c:pt>
                <c:pt idx="7">
                  <c:v>ПАО СК "Росгосстрах"</c:v>
                </c:pt>
                <c:pt idx="8">
                  <c:v>ПАО "САК "ЭНЕРГОГАРАНТ"</c:v>
                </c:pt>
                <c:pt idx="9">
                  <c:v>АО "ГСК "Югория"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13853</c:v>
                </c:pt>
                <c:pt idx="1">
                  <c:v>12056</c:v>
                </c:pt>
                <c:pt idx="2">
                  <c:v>9952</c:v>
                </c:pt>
                <c:pt idx="3">
                  <c:v>9634</c:v>
                </c:pt>
                <c:pt idx="4">
                  <c:v>5090</c:v>
                </c:pt>
                <c:pt idx="5">
                  <c:v>6870</c:v>
                </c:pt>
                <c:pt idx="6">
                  <c:v>6115</c:v>
                </c:pt>
                <c:pt idx="7">
                  <c:v>4623</c:v>
                </c:pt>
                <c:pt idx="8">
                  <c:v>1809</c:v>
                </c:pt>
                <c:pt idx="9">
                  <c:v>1847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75-4BAB-8140-AE959237F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715712"/>
        <c:axId val="159717248"/>
        <c:axId val="0"/>
      </c:bar3DChart>
      <c:catAx>
        <c:axId val="15971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9717248"/>
        <c:crosses val="autoZero"/>
        <c:auto val="1"/>
        <c:lblAlgn val="ctr"/>
        <c:lblOffset val="100"/>
        <c:noMultiLvlLbl val="0"/>
      </c:catAx>
      <c:valAx>
        <c:axId val="1597172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9715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Рынок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1 кв. 2019</c:v>
                </c:pt>
                <c:pt idx="1">
                  <c:v>2 кв. 2019</c:v>
                </c:pt>
                <c:pt idx="2">
                  <c:v>3 кв. 2019</c:v>
                </c:pt>
                <c:pt idx="3">
                  <c:v>4 кв. 2019</c:v>
                </c:pt>
                <c:pt idx="4">
                  <c:v>1 кв. 2020</c:v>
                </c:pt>
                <c:pt idx="5">
                  <c:v>2 кв. 2020</c:v>
                </c:pt>
                <c:pt idx="6">
                  <c:v>3 кв. 2020</c:v>
                </c:pt>
                <c:pt idx="7">
                  <c:v>4 кв. 2020</c:v>
                </c:pt>
                <c:pt idx="8">
                  <c:v>1 кв. 2021</c:v>
                </c:pt>
                <c:pt idx="9">
                  <c:v>2 кв. 2021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0.21</c:v>
                </c:pt>
                <c:pt idx="1">
                  <c:v>0.19900000000000001</c:v>
                </c:pt>
                <c:pt idx="2">
                  <c:v>0.224</c:v>
                </c:pt>
                <c:pt idx="3">
                  <c:v>0.184</c:v>
                </c:pt>
                <c:pt idx="4">
                  <c:v>0.215</c:v>
                </c:pt>
                <c:pt idx="5">
                  <c:v>0.13100000000000001</c:v>
                </c:pt>
                <c:pt idx="6">
                  <c:v>0.124</c:v>
                </c:pt>
                <c:pt idx="7">
                  <c:v>0.29399999999999998</c:v>
                </c:pt>
                <c:pt idx="8">
                  <c:v>0.17</c:v>
                </c:pt>
                <c:pt idx="9">
                  <c:v>0.17299999999999999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59-4518-9E61-B7D489B168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Физ.лица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1 кв. 2019</c:v>
                </c:pt>
                <c:pt idx="1">
                  <c:v>2 кв. 2019</c:v>
                </c:pt>
                <c:pt idx="2">
                  <c:v>3 кв. 2019</c:v>
                </c:pt>
                <c:pt idx="3">
                  <c:v>4 кв. 2019</c:v>
                </c:pt>
                <c:pt idx="4">
                  <c:v>1 кв. 2020</c:v>
                </c:pt>
                <c:pt idx="5">
                  <c:v>2 кв. 2020</c:v>
                </c:pt>
                <c:pt idx="6">
                  <c:v>3 кв. 2020</c:v>
                </c:pt>
                <c:pt idx="7">
                  <c:v>4 кв. 2020</c:v>
                </c:pt>
                <c:pt idx="8">
                  <c:v>1 кв. 2021</c:v>
                </c:pt>
                <c:pt idx="9">
                  <c:v>2 кв. 2021</c:v>
                </c:pt>
              </c:strCache>
            </c:strRef>
          </c:cat>
          <c:val>
            <c:numRef>
              <c:f>Лист1!$C$2:$C$11</c:f>
              <c:numCache>
                <c:formatCode>0.0%</c:formatCode>
                <c:ptCount val="10"/>
                <c:pt idx="0">
                  <c:v>0.17</c:v>
                </c:pt>
                <c:pt idx="1">
                  <c:v>0.16200000000000001</c:v>
                </c:pt>
                <c:pt idx="2">
                  <c:v>0.186</c:v>
                </c:pt>
                <c:pt idx="3">
                  <c:v>0.161</c:v>
                </c:pt>
                <c:pt idx="4">
                  <c:v>0.17199999999999999</c:v>
                </c:pt>
                <c:pt idx="5">
                  <c:v>0.1</c:v>
                </c:pt>
                <c:pt idx="6">
                  <c:v>0.10199999999999999</c:v>
                </c:pt>
                <c:pt idx="7">
                  <c:v>0.26800000000000002</c:v>
                </c:pt>
                <c:pt idx="8">
                  <c:v>0.13700000000000001</c:v>
                </c:pt>
                <c:pt idx="9">
                  <c:v>0.14199999999999999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59-4518-9E61-B7D489B168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Юр.лица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invertIfNegative val="0"/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859-4518-9E61-B7D489B16822}"/>
              </c:ext>
            </c:extLst>
          </c:dPt>
          <c:cat>
            <c:strRef>
              <c:f>Лист1!$A$2:$A$11</c:f>
              <c:strCache>
                <c:ptCount val="10"/>
                <c:pt idx="0">
                  <c:v>1 кв. 2019</c:v>
                </c:pt>
                <c:pt idx="1">
                  <c:v>2 кв. 2019</c:v>
                </c:pt>
                <c:pt idx="2">
                  <c:v>3 кв. 2019</c:v>
                </c:pt>
                <c:pt idx="3">
                  <c:v>4 кв. 2019</c:v>
                </c:pt>
                <c:pt idx="4">
                  <c:v>1 кв. 2020</c:v>
                </c:pt>
                <c:pt idx="5">
                  <c:v>2 кв. 2020</c:v>
                </c:pt>
                <c:pt idx="6">
                  <c:v>3 кв. 2020</c:v>
                </c:pt>
                <c:pt idx="7">
                  <c:v>4 кв. 2020</c:v>
                </c:pt>
                <c:pt idx="8">
                  <c:v>1 кв. 2021</c:v>
                </c:pt>
                <c:pt idx="9">
                  <c:v>2 кв. 2021</c:v>
                </c:pt>
              </c:strCache>
            </c:strRef>
          </c:cat>
          <c:val>
            <c:numRef>
              <c:f>Лист1!$D$2:$D$11</c:f>
              <c:numCache>
                <c:formatCode>0.0%</c:formatCode>
                <c:ptCount val="10"/>
                <c:pt idx="0">
                  <c:v>0.44600000000000001</c:v>
                </c:pt>
                <c:pt idx="1">
                  <c:v>0.40300000000000002</c:v>
                </c:pt>
                <c:pt idx="2">
                  <c:v>0.41599999999999998</c:v>
                </c:pt>
                <c:pt idx="3">
                  <c:v>0.27</c:v>
                </c:pt>
                <c:pt idx="4">
                  <c:v>0.46200000000000002</c:v>
                </c:pt>
                <c:pt idx="5">
                  <c:v>0.32900000000000001</c:v>
                </c:pt>
                <c:pt idx="6">
                  <c:v>0.254</c:v>
                </c:pt>
                <c:pt idx="7">
                  <c:v>0.374</c:v>
                </c:pt>
                <c:pt idx="8">
                  <c:v>0.33900000000000002</c:v>
                </c:pt>
                <c:pt idx="9">
                  <c:v>0.314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59-4518-9E61-B7D489B16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664960"/>
        <c:axId val="160674944"/>
        <c:axId val="0"/>
      </c:bar3DChart>
      <c:catAx>
        <c:axId val="16066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60674944"/>
        <c:crosses val="autoZero"/>
        <c:auto val="1"/>
        <c:lblAlgn val="ctr"/>
        <c:lblOffset val="100"/>
        <c:noMultiLvlLbl val="0"/>
      </c:catAx>
      <c:valAx>
        <c:axId val="1606749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60664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Рынок в целом</c:v>
                </c:pt>
                <c:pt idx="1">
                  <c:v>Физ.лица</c:v>
                </c:pt>
                <c:pt idx="2">
                  <c:v>Юр.лица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D-496A-9923-6B9373350A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Стих. бедствия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Рынок в целом</c:v>
                </c:pt>
                <c:pt idx="1">
                  <c:v>Физ.лица</c:v>
                </c:pt>
                <c:pt idx="2">
                  <c:v>Юр.лица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1.4999999999999999E-2</c:v>
                </c:pt>
                <c:pt idx="1">
                  <c:v>1.6E-2</c:v>
                </c:pt>
                <c:pt idx="2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D-496A-9923-6B9373350A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ДТП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Рынок в целом</c:v>
                </c:pt>
                <c:pt idx="1">
                  <c:v>Физ.лица</c:v>
                </c:pt>
                <c:pt idx="2">
                  <c:v>Юр.лица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0.79600000000000004</c:v>
                </c:pt>
                <c:pt idx="1">
                  <c:v>0.81299999999999994</c:v>
                </c:pt>
                <c:pt idx="2">
                  <c:v>0.76100000000000001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1D-496A-9923-6B9373350A3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Угон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Рынок в целом</c:v>
                </c:pt>
                <c:pt idx="1">
                  <c:v>Физ.лица</c:v>
                </c:pt>
                <c:pt idx="2">
                  <c:v>Юр.лица</c:v>
                </c:pt>
              </c:strCache>
            </c:strRef>
          </c:cat>
          <c:val>
            <c:numRef>
              <c:f>Лист1!$E$2:$E$4</c:f>
              <c:numCache>
                <c:formatCode>0.0%</c:formatCode>
                <c:ptCount val="3"/>
                <c:pt idx="0">
                  <c:v>4.0000000000000001E-3</c:v>
                </c:pt>
                <c:pt idx="1">
                  <c:v>4.0000000000000001E-3</c:v>
                </c:pt>
                <c:pt idx="2">
                  <c:v>4.0000000000000001E-3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1D-496A-9923-6B9373350A3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ПДТЛ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Рынок в целом</c:v>
                </c:pt>
                <c:pt idx="1">
                  <c:v>Физ.лица</c:v>
                </c:pt>
                <c:pt idx="2">
                  <c:v>Юр.лица</c:v>
                </c:pt>
              </c:strCache>
            </c:strRef>
          </c:cat>
          <c:val>
            <c:numRef>
              <c:f>Лист1!$F$2:$F$4</c:f>
              <c:numCache>
                <c:formatCode>0.0%</c:formatCode>
                <c:ptCount val="3"/>
                <c:pt idx="0">
                  <c:v>6.0999999999999999E-2</c:v>
                </c:pt>
                <c:pt idx="1">
                  <c:v>6.7000000000000004E-2</c:v>
                </c:pt>
                <c:pt idx="2">
                  <c:v>4.8000000000000001E-2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D-496A-9923-6B9373350A3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Иное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Рынок в целом</c:v>
                </c:pt>
                <c:pt idx="1">
                  <c:v>Физ.лица</c:v>
                </c:pt>
                <c:pt idx="2">
                  <c:v>Юр.лица</c:v>
                </c:pt>
              </c:strCache>
            </c:strRef>
          </c:cat>
          <c:val>
            <c:numRef>
              <c:f>Лист1!$G$2:$G$4</c:f>
              <c:numCache>
                <c:formatCode>0.0%</c:formatCode>
                <c:ptCount val="3"/>
                <c:pt idx="0">
                  <c:v>0.123</c:v>
                </c:pt>
                <c:pt idx="1">
                  <c:v>0.1</c:v>
                </c:pt>
                <c:pt idx="2">
                  <c:v>0.17199999999999999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1D-496A-9923-6B9373350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12896"/>
        <c:axId val="162514432"/>
      </c:barChart>
      <c:catAx>
        <c:axId val="162512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62514432"/>
        <c:crosses val="autoZero"/>
        <c:auto val="1"/>
        <c:lblAlgn val="ctr"/>
        <c:lblOffset val="100"/>
        <c:noMultiLvlLbl val="0"/>
      </c:catAx>
      <c:valAx>
        <c:axId val="162514432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162512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Рынок, тыс. руб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Лист1!$A$2:$A$7</c:f>
              <c:strCache>
                <c:ptCount val="6"/>
                <c:pt idx="0">
                  <c:v>Пожар</c:v>
                </c:pt>
                <c:pt idx="1">
                  <c:v>Угон</c:v>
                </c:pt>
                <c:pt idx="2">
                  <c:v>ДТП</c:v>
                </c:pt>
                <c:pt idx="3">
                  <c:v>Иное</c:v>
                </c:pt>
                <c:pt idx="4">
                  <c:v>ПДТЛ</c:v>
                </c:pt>
                <c:pt idx="5">
                  <c:v>Стих. бедствия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1031</c:v>
                </c:pt>
                <c:pt idx="1">
                  <c:v>661</c:v>
                </c:pt>
                <c:pt idx="2">
                  <c:v>120</c:v>
                </c:pt>
                <c:pt idx="3">
                  <c:v>93</c:v>
                </c:pt>
                <c:pt idx="4">
                  <c:v>65</c:v>
                </c:pt>
                <c:pt idx="5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45-4AE9-93AD-FE9101249E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Физ.лица, тыс. руб.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Лист1!$A$2:$A$7</c:f>
              <c:strCache>
                <c:ptCount val="6"/>
                <c:pt idx="0">
                  <c:v>Пожар</c:v>
                </c:pt>
                <c:pt idx="1">
                  <c:v>Угон</c:v>
                </c:pt>
                <c:pt idx="2">
                  <c:v>ДТП</c:v>
                </c:pt>
                <c:pt idx="3">
                  <c:v>Иное</c:v>
                </c:pt>
                <c:pt idx="4">
                  <c:v>ПДТЛ</c:v>
                </c:pt>
                <c:pt idx="5">
                  <c:v>Стих. бедствия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706</c:v>
                </c:pt>
                <c:pt idx="1">
                  <c:v>733</c:v>
                </c:pt>
                <c:pt idx="2">
                  <c:v>108</c:v>
                </c:pt>
                <c:pt idx="3">
                  <c:v>74</c:v>
                </c:pt>
                <c:pt idx="4">
                  <c:v>64</c:v>
                </c:pt>
                <c:pt idx="5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45-4AE9-93AD-FE9101249E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Юр.лица, тыс. руб.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Лист1!$A$2:$A$7</c:f>
              <c:strCache>
                <c:ptCount val="6"/>
                <c:pt idx="0">
                  <c:v>Пожар</c:v>
                </c:pt>
                <c:pt idx="1">
                  <c:v>Угон</c:v>
                </c:pt>
                <c:pt idx="2">
                  <c:v>ДТП</c:v>
                </c:pt>
                <c:pt idx="3">
                  <c:v>Иное</c:v>
                </c:pt>
                <c:pt idx="4">
                  <c:v>ПДТЛ</c:v>
                </c:pt>
                <c:pt idx="5">
                  <c:v>Стих. бедствия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1439</c:v>
                </c:pt>
                <c:pt idx="1">
                  <c:v>498</c:v>
                </c:pt>
                <c:pt idx="2">
                  <c:v>148</c:v>
                </c:pt>
                <c:pt idx="3">
                  <c:v>117</c:v>
                </c:pt>
                <c:pt idx="4">
                  <c:v>68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45-4AE9-93AD-FE9101249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789824"/>
        <c:axId val="163791616"/>
        <c:axId val="0"/>
      </c:bar3DChart>
      <c:catAx>
        <c:axId val="16378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3791616"/>
        <c:crosses val="autoZero"/>
        <c:auto val="1"/>
        <c:lblAlgn val="ctr"/>
        <c:lblOffset val="100"/>
        <c:noMultiLvlLbl val="0"/>
      </c:catAx>
      <c:valAx>
        <c:axId val="16379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378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67260075159198"/>
          <c:y val="0.40211886126800622"/>
          <c:w val="0.16410048354415646"/>
          <c:h val="0.1895973333540441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3529210394871E-2"/>
          <c:y val="0"/>
          <c:w val="0.96658140062124986"/>
          <c:h val="0.68888529883721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канала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4.7318590617302682E-2"/>
                  <c:y val="1.568589089931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A6-4475-A671-B71B67D2FF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Физлица</c:v>
                </c:pt>
                <c:pt idx="1">
                  <c:v>Автодилеры</c:v>
                </c:pt>
                <c:pt idx="2">
                  <c:v>Агенты - юрлица</c:v>
                </c:pt>
                <c:pt idx="3">
                  <c:v>Другие юрлица</c:v>
                </c:pt>
                <c:pt idx="4">
                  <c:v>Лизинговые компани</c:v>
                </c:pt>
                <c:pt idx="5">
                  <c:v>Брокеры</c:v>
                </c:pt>
                <c:pt idx="6">
                  <c:v>Филиалы</c:v>
                </c:pt>
                <c:pt idx="7">
                  <c:v>Банки</c:v>
                </c:pt>
                <c:pt idx="8">
                  <c:v>Интернет</c:v>
                </c:pt>
                <c:pt idx="9">
                  <c:v>Другие СК</c:v>
                </c:pt>
                <c:pt idx="10">
                  <c:v>Туроператоры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0.29799999999999999</c:v>
                </c:pt>
                <c:pt idx="1">
                  <c:v>0.216</c:v>
                </c:pt>
                <c:pt idx="2">
                  <c:v>0.14099999999999999</c:v>
                </c:pt>
                <c:pt idx="3">
                  <c:v>7.6999999999999999E-2</c:v>
                </c:pt>
                <c:pt idx="4">
                  <c:v>6.7000000000000004E-2</c:v>
                </c:pt>
                <c:pt idx="5">
                  <c:v>5.6000000000000001E-2</c:v>
                </c:pt>
                <c:pt idx="6">
                  <c:v>5.1999999999999998E-2</c:v>
                </c:pt>
                <c:pt idx="7">
                  <c:v>4.2999999999999997E-2</c:v>
                </c:pt>
                <c:pt idx="8">
                  <c:v>1.0999999999999999E-2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00-4E61-9982-BA3746790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703488"/>
        <c:axId val="168705024"/>
        <c:axId val="0"/>
      </c:bar3DChart>
      <c:catAx>
        <c:axId val="168703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68705024"/>
        <c:crosses val="autoZero"/>
        <c:auto val="1"/>
        <c:lblAlgn val="ctr"/>
        <c:lblOffset val="100"/>
        <c:noMultiLvlLbl val="0"/>
      </c:catAx>
      <c:valAx>
        <c:axId val="168705024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16870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Премии, млн. руб.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Лист1!$A$2:$A$21</c:f>
              <c:strCache>
                <c:ptCount val="20"/>
                <c:pt idx="0">
                  <c:v>Москва </c:v>
                </c:pt>
                <c:pt idx="1">
                  <c:v>Санкт-Петербург </c:v>
                </c:pt>
                <c:pt idx="2">
                  <c:v>Московская область</c:v>
                </c:pt>
                <c:pt idx="3">
                  <c:v>Свердловская область</c:v>
                </c:pt>
                <c:pt idx="4">
                  <c:v>Краснодарский край</c:v>
                </c:pt>
                <c:pt idx="5">
                  <c:v>Республика Татарстан </c:v>
                </c:pt>
                <c:pt idx="6">
                  <c:v>Челябинская область</c:v>
                </c:pt>
                <c:pt idx="7">
                  <c:v>Самарская область</c:v>
                </c:pt>
                <c:pt idx="8">
                  <c:v>Нижегородская область</c:v>
                </c:pt>
                <c:pt idx="9">
                  <c:v>Ростовская область</c:v>
                </c:pt>
                <c:pt idx="10">
                  <c:v>Новосибирская область</c:v>
                </c:pt>
                <c:pt idx="11">
                  <c:v>Тюменская область </c:v>
                </c:pt>
                <c:pt idx="12">
                  <c:v>Респ. Башкортостан</c:v>
                </c:pt>
                <c:pt idx="13">
                  <c:v>Пермский край</c:v>
                </c:pt>
                <c:pt idx="14">
                  <c:v>Красноярский край</c:v>
                </c:pt>
                <c:pt idx="15">
                  <c:v>Воронежская область</c:v>
                </c:pt>
                <c:pt idx="16">
                  <c:v>Кемеровская область</c:v>
                </c:pt>
                <c:pt idx="17">
                  <c:v>Иркутская область</c:v>
                </c:pt>
                <c:pt idx="18">
                  <c:v>Ставропольский край</c:v>
                </c:pt>
                <c:pt idx="19">
                  <c:v>Приморский край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22144</c:v>
                </c:pt>
                <c:pt idx="1">
                  <c:v>6194.2</c:v>
                </c:pt>
                <c:pt idx="2">
                  <c:v>1321.4</c:v>
                </c:pt>
                <c:pt idx="3">
                  <c:v>1311.9</c:v>
                </c:pt>
                <c:pt idx="4">
                  <c:v>1296.5</c:v>
                </c:pt>
                <c:pt idx="5">
                  <c:v>1208.5</c:v>
                </c:pt>
                <c:pt idx="6">
                  <c:v>872.6</c:v>
                </c:pt>
                <c:pt idx="7">
                  <c:v>815.3</c:v>
                </c:pt>
                <c:pt idx="8">
                  <c:v>778.6</c:v>
                </c:pt>
                <c:pt idx="9">
                  <c:v>631.1</c:v>
                </c:pt>
                <c:pt idx="10">
                  <c:v>548.20000000000005</c:v>
                </c:pt>
                <c:pt idx="11">
                  <c:v>522.5</c:v>
                </c:pt>
                <c:pt idx="12">
                  <c:v>500</c:v>
                </c:pt>
                <c:pt idx="13">
                  <c:v>493</c:v>
                </c:pt>
                <c:pt idx="14">
                  <c:v>492.4</c:v>
                </c:pt>
                <c:pt idx="15">
                  <c:v>485.4</c:v>
                </c:pt>
                <c:pt idx="16">
                  <c:v>440.3</c:v>
                </c:pt>
                <c:pt idx="17">
                  <c:v>437.1</c:v>
                </c:pt>
                <c:pt idx="18">
                  <c:v>390.2</c:v>
                </c:pt>
                <c:pt idx="19">
                  <c:v>334.9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57-4408-B704-99948600A6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Выплаты, млн. руб.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Лист1!$A$2:$A$21</c:f>
              <c:strCache>
                <c:ptCount val="20"/>
                <c:pt idx="0">
                  <c:v>Москва </c:v>
                </c:pt>
                <c:pt idx="1">
                  <c:v>Санкт-Петербург </c:v>
                </c:pt>
                <c:pt idx="2">
                  <c:v>Московская область</c:v>
                </c:pt>
                <c:pt idx="3">
                  <c:v>Свердловская область</c:v>
                </c:pt>
                <c:pt idx="4">
                  <c:v>Краснодарский край</c:v>
                </c:pt>
                <c:pt idx="5">
                  <c:v>Республика Татарстан </c:v>
                </c:pt>
                <c:pt idx="6">
                  <c:v>Челябинская область</c:v>
                </c:pt>
                <c:pt idx="7">
                  <c:v>Самарская область</c:v>
                </c:pt>
                <c:pt idx="8">
                  <c:v>Нижегородская область</c:v>
                </c:pt>
                <c:pt idx="9">
                  <c:v>Ростовская область</c:v>
                </c:pt>
                <c:pt idx="10">
                  <c:v>Новосибирская область</c:v>
                </c:pt>
                <c:pt idx="11">
                  <c:v>Тюменская область </c:v>
                </c:pt>
                <c:pt idx="12">
                  <c:v>Респ. Башкортостан</c:v>
                </c:pt>
                <c:pt idx="13">
                  <c:v>Пермский край</c:v>
                </c:pt>
                <c:pt idx="14">
                  <c:v>Красноярский край</c:v>
                </c:pt>
                <c:pt idx="15">
                  <c:v>Воронежская область</c:v>
                </c:pt>
                <c:pt idx="16">
                  <c:v>Кемеровская область</c:v>
                </c:pt>
                <c:pt idx="17">
                  <c:v>Иркутская область</c:v>
                </c:pt>
                <c:pt idx="18">
                  <c:v>Ставропольский край</c:v>
                </c:pt>
                <c:pt idx="19">
                  <c:v>Приморский край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12485.3</c:v>
                </c:pt>
                <c:pt idx="1">
                  <c:v>3754.4</c:v>
                </c:pt>
                <c:pt idx="2">
                  <c:v>722.8</c:v>
                </c:pt>
                <c:pt idx="3">
                  <c:v>763.1</c:v>
                </c:pt>
                <c:pt idx="4">
                  <c:v>618.4</c:v>
                </c:pt>
                <c:pt idx="5">
                  <c:v>675.2</c:v>
                </c:pt>
                <c:pt idx="6">
                  <c:v>464.8</c:v>
                </c:pt>
                <c:pt idx="7">
                  <c:v>477.1</c:v>
                </c:pt>
                <c:pt idx="8">
                  <c:v>473.6</c:v>
                </c:pt>
                <c:pt idx="9">
                  <c:v>304.3</c:v>
                </c:pt>
                <c:pt idx="10">
                  <c:v>325.8</c:v>
                </c:pt>
                <c:pt idx="11">
                  <c:v>316.10000000000002</c:v>
                </c:pt>
                <c:pt idx="12">
                  <c:v>279.7</c:v>
                </c:pt>
                <c:pt idx="13">
                  <c:v>226.9</c:v>
                </c:pt>
                <c:pt idx="14">
                  <c:v>343.9</c:v>
                </c:pt>
                <c:pt idx="15">
                  <c:v>274.89999999999998</c:v>
                </c:pt>
                <c:pt idx="16">
                  <c:v>267.39999999999998</c:v>
                </c:pt>
                <c:pt idx="17">
                  <c:v>279.7</c:v>
                </c:pt>
                <c:pt idx="18">
                  <c:v>228.9</c:v>
                </c:pt>
                <c:pt idx="19">
                  <c:v>233.8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57-4408-B704-99948600A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643008"/>
        <c:axId val="169648896"/>
        <c:axId val="0"/>
      </c:bar3DChart>
      <c:catAx>
        <c:axId val="16964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69648896"/>
        <c:crosses val="autoZero"/>
        <c:auto val="1"/>
        <c:lblAlgn val="ctr"/>
        <c:lblOffset val="100"/>
        <c:noMultiLvlLbl val="0"/>
      </c:catAx>
      <c:valAx>
        <c:axId val="16964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9643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Премии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Республика Крым</c:v>
                </c:pt>
                <c:pt idx="1">
                  <c:v>Краснодарский край</c:v>
                </c:pt>
                <c:pt idx="2">
                  <c:v>Ставропольский край</c:v>
                </c:pt>
                <c:pt idx="3">
                  <c:v>Ростовская область</c:v>
                </c:pt>
                <c:pt idx="4">
                  <c:v>Волгоградская область</c:v>
                </c:pt>
                <c:pt idx="5">
                  <c:v>Новосибирская область</c:v>
                </c:pt>
                <c:pt idx="6">
                  <c:v>Саратовская область</c:v>
                </c:pt>
                <c:pt idx="7">
                  <c:v>Курская область</c:v>
                </c:pt>
                <c:pt idx="8">
                  <c:v>Республика Татарстан</c:v>
                </c:pt>
                <c:pt idx="9">
                  <c:v>Чувашская Республика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0.96099999999999997</c:v>
                </c:pt>
                <c:pt idx="1">
                  <c:v>0.79200000000000004</c:v>
                </c:pt>
                <c:pt idx="2">
                  <c:v>0.55300000000000005</c:v>
                </c:pt>
                <c:pt idx="3">
                  <c:v>0.54</c:v>
                </c:pt>
                <c:pt idx="4">
                  <c:v>0.52300000000000002</c:v>
                </c:pt>
                <c:pt idx="5">
                  <c:v>0.46800000000000003</c:v>
                </c:pt>
                <c:pt idx="6">
                  <c:v>0.46800000000000003</c:v>
                </c:pt>
                <c:pt idx="7">
                  <c:v>0.45500000000000002</c:v>
                </c:pt>
                <c:pt idx="8">
                  <c:v>0.45300000000000001</c:v>
                </c:pt>
                <c:pt idx="9">
                  <c:v>0.435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2D-4170-9FF2-D6FD605D49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Выплаты в руб.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Республика Крым</c:v>
                </c:pt>
                <c:pt idx="1">
                  <c:v>Краснодарский край</c:v>
                </c:pt>
                <c:pt idx="2">
                  <c:v>Ставропольский край</c:v>
                </c:pt>
                <c:pt idx="3">
                  <c:v>Ростовская область</c:v>
                </c:pt>
                <c:pt idx="4">
                  <c:v>Волгоградская область</c:v>
                </c:pt>
                <c:pt idx="5">
                  <c:v>Новосибирская область</c:v>
                </c:pt>
                <c:pt idx="6">
                  <c:v>Саратовская область</c:v>
                </c:pt>
                <c:pt idx="7">
                  <c:v>Курская область</c:v>
                </c:pt>
                <c:pt idx="8">
                  <c:v>Республика Татарстан</c:v>
                </c:pt>
                <c:pt idx="9">
                  <c:v>Чувашская Республика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0.79900000000000004</c:v>
                </c:pt>
                <c:pt idx="1">
                  <c:v>0.4</c:v>
                </c:pt>
                <c:pt idx="2">
                  <c:v>0.17699999999999999</c:v>
                </c:pt>
                <c:pt idx="3">
                  <c:v>0.36299999999999999</c:v>
                </c:pt>
                <c:pt idx="4">
                  <c:v>0.50900000000000001</c:v>
                </c:pt>
                <c:pt idx="5">
                  <c:v>0.33100000000000002</c:v>
                </c:pt>
                <c:pt idx="6">
                  <c:v>0.17499999999999999</c:v>
                </c:pt>
                <c:pt idx="7">
                  <c:v>0.58599999999999997</c:v>
                </c:pt>
                <c:pt idx="8">
                  <c:v>0.123</c:v>
                </c:pt>
                <c:pt idx="9">
                  <c:v>0.57299999999999995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2D-4170-9FF2-D6FD605D4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320640"/>
        <c:axId val="170322176"/>
        <c:axId val="0"/>
      </c:bar3DChart>
      <c:catAx>
        <c:axId val="17032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70322176"/>
        <c:crosses val="autoZero"/>
        <c:auto val="1"/>
        <c:lblAlgn val="ctr"/>
        <c:lblOffset val="100"/>
        <c:noMultiLvlLbl val="0"/>
      </c:catAx>
      <c:valAx>
        <c:axId val="1703221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7032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24321414760985"/>
          <c:y val="0.40467810460875919"/>
          <c:w val="0.1116383278688242"/>
          <c:h val="0.1073138842212099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6B7E5-AA7D-45DD-BB5C-1A65F7848E1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A55E81-703A-4E26-B9CD-DEFC186902D2}">
      <dgm:prSet phldrT="[Текст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just"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</a:rPr>
            <a:t>Исчерпание запаса неизрасходованного спроса на новые автомобили, накопленного в 2020 г. и в начале 2021г., во время обострения экономического кризиса и пандемии. </a:t>
          </a:r>
        </a:p>
      </dgm:t>
    </dgm:pt>
    <dgm:pt modelId="{1C7F746F-9F2B-49E4-9EF5-4DA0AF49ABB4}" type="parTrans" cxnId="{4932D506-85C8-4EDB-9A51-00E653B08BD5}">
      <dgm:prSet/>
      <dgm:spPr/>
      <dgm:t>
        <a:bodyPr/>
        <a:lstStyle/>
        <a:p>
          <a:endParaRPr lang="ru-RU"/>
        </a:p>
      </dgm:t>
    </dgm:pt>
    <dgm:pt modelId="{28E107B4-5CC8-45C4-891B-1EC95670EA20}" type="sibTrans" cxnId="{4932D506-85C8-4EDB-9A51-00E653B08BD5}">
      <dgm:prSet/>
      <dgm:spPr>
        <a:solidFill>
          <a:schemeClr val="accent3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7A32CFFD-723D-4627-9403-DBE27EADA74C}">
      <dgm:prSet phldrT="[Текст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rgbClr val="002060"/>
              </a:solidFill>
            </a:rPr>
            <a:t>Снижение объема рынка новых ТС и полисов каско  в 3 кв. 2021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4FEBFC4F-1D25-4353-AF5F-BCFBD8895F6B}" type="parTrans" cxnId="{7608819B-1BD1-4E6F-A0CF-AC10D85965E0}">
      <dgm:prSet/>
      <dgm:spPr/>
      <dgm:t>
        <a:bodyPr/>
        <a:lstStyle/>
        <a:p>
          <a:endParaRPr lang="ru-RU"/>
        </a:p>
      </dgm:t>
    </dgm:pt>
    <dgm:pt modelId="{B0EFD6D3-006B-49D5-B625-D6C0E682F2D9}" type="sibTrans" cxnId="{7608819B-1BD1-4E6F-A0CF-AC10D85965E0}">
      <dgm:prSet/>
      <dgm:spPr>
        <a:solidFill>
          <a:schemeClr val="accent3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F03929D-B72C-4AC0-89A0-AAB2D10CCA9D}">
      <dgm:prSet phldrT="[Текст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>
              <a:solidFill>
                <a:srgbClr val="002060"/>
              </a:solidFill>
            </a:rPr>
            <a:t>Негативное влияние на рынок </a:t>
          </a:r>
          <a:r>
            <a:rPr lang="ru-RU" sz="1600" dirty="0" err="1">
              <a:solidFill>
                <a:srgbClr val="002060"/>
              </a:solidFill>
            </a:rPr>
            <a:t>автокаско</a:t>
          </a:r>
          <a:endParaRPr lang="ru-RU" sz="1600" dirty="0">
            <a:solidFill>
              <a:srgbClr val="002060"/>
            </a:solidFill>
          </a:endParaRPr>
        </a:p>
      </dgm:t>
    </dgm:pt>
    <dgm:pt modelId="{74F0D735-508B-45EE-9D3F-1BB9528266D0}" type="parTrans" cxnId="{804C460F-76F4-47D0-AE7C-C4207FD1E064}">
      <dgm:prSet/>
      <dgm:spPr/>
      <dgm:t>
        <a:bodyPr/>
        <a:lstStyle/>
        <a:p>
          <a:endParaRPr lang="ru-RU"/>
        </a:p>
      </dgm:t>
    </dgm:pt>
    <dgm:pt modelId="{37325FF8-9B20-40D3-9533-E4ADDBB66FC0}" type="sibTrans" cxnId="{804C460F-76F4-47D0-AE7C-C4207FD1E064}">
      <dgm:prSet/>
      <dgm:spPr/>
      <dgm:t>
        <a:bodyPr/>
        <a:lstStyle/>
        <a:p>
          <a:endParaRPr lang="ru-RU"/>
        </a:p>
      </dgm:t>
    </dgm:pt>
    <dgm:pt modelId="{ED81D61E-45F9-4E05-9E3E-C18F7FD7FA15}">
      <dgm:prSet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>
              <a:solidFill>
                <a:srgbClr val="002060"/>
              </a:solidFill>
            </a:rPr>
            <a:t>Прогноз: снижение продаж новых ТС в 4 кв. 2021 и 1-2 кв. 2022</a:t>
          </a:r>
        </a:p>
      </dgm:t>
    </dgm:pt>
    <dgm:pt modelId="{EB917EBE-D5E8-497E-88F3-3B8970DF9892}" type="parTrans" cxnId="{90D3E74D-770F-4398-AA10-D596C212E006}">
      <dgm:prSet/>
      <dgm:spPr/>
      <dgm:t>
        <a:bodyPr/>
        <a:lstStyle/>
        <a:p>
          <a:endParaRPr lang="ru-RU"/>
        </a:p>
      </dgm:t>
    </dgm:pt>
    <dgm:pt modelId="{48D94B1F-4FB0-4288-8003-511F8895E19D}" type="sibTrans" cxnId="{90D3E74D-770F-4398-AA10-D596C212E006}">
      <dgm:prSet/>
      <dgm:spPr>
        <a:solidFill>
          <a:schemeClr val="accent3">
            <a:lumMod val="5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C3077EF8-A468-4D15-BE9E-1D08459421EF}" type="pres">
      <dgm:prSet presAssocID="{3E26B7E5-AA7D-45DD-BB5C-1A65F7848E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10584-387F-4560-8CB9-1750D2567AD5}" type="pres">
      <dgm:prSet presAssocID="{3E26B7E5-AA7D-45DD-BB5C-1A65F7848E1B}" presName="dummyMaxCanvas" presStyleCnt="0">
        <dgm:presLayoutVars/>
      </dgm:prSet>
      <dgm:spPr/>
    </dgm:pt>
    <dgm:pt modelId="{381DAC36-D5D7-4048-A7FA-DF9A60F221D4}" type="pres">
      <dgm:prSet presAssocID="{3E26B7E5-AA7D-45DD-BB5C-1A65F7848E1B}" presName="FourNodes_1" presStyleLbl="node1" presStyleIdx="0" presStyleCnt="4" custScaleX="93569" custScaleY="82828" custLinFactNeighborX="2773" custLinFactNeighborY="-7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6AF96-529D-4A7A-8BC1-6FF9FA0CF910}" type="pres">
      <dgm:prSet presAssocID="{3E26B7E5-AA7D-45DD-BB5C-1A65F7848E1B}" presName="FourNodes_2" presStyleLbl="node1" presStyleIdx="1" presStyleCnt="4" custScaleX="5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00550-C388-4A7B-86E5-57FC9A79C84B}" type="pres">
      <dgm:prSet presAssocID="{3E26B7E5-AA7D-45DD-BB5C-1A65F7848E1B}" presName="FourNodes_3" presStyleLbl="node1" presStyleIdx="2" presStyleCnt="4" custScaleX="5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68FD9-5938-419C-A27A-E1CE147DE659}" type="pres">
      <dgm:prSet presAssocID="{3E26B7E5-AA7D-45DD-BB5C-1A65F7848E1B}" presName="FourNodes_4" presStyleLbl="node1" presStyleIdx="3" presStyleCnt="4" custScaleX="5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43F35-39A9-483E-9205-59BAF9C19661}" type="pres">
      <dgm:prSet presAssocID="{3E26B7E5-AA7D-45DD-BB5C-1A65F7848E1B}" presName="FourConn_1-2" presStyleLbl="fgAccFollowNode1" presStyleIdx="0" presStyleCnt="3" custLinFactX="-83629" custLinFactNeighborX="-100000" custLinFactNeighborY="17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8C26B-A1C6-40EC-BD8F-405F9CA4A4A2}" type="pres">
      <dgm:prSet presAssocID="{3E26B7E5-AA7D-45DD-BB5C-1A65F7848E1B}" presName="FourConn_2-3" presStyleLbl="fgAccFollowNode1" presStyleIdx="1" presStyleCnt="3" custLinFactX="-100000" custLinFactNeighborX="-168723" custLinFactNeighborY="16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48401-25AE-43E9-9908-4881106FF44C}" type="pres">
      <dgm:prSet presAssocID="{3E26B7E5-AA7D-45DD-BB5C-1A65F7848E1B}" presName="FourConn_3-4" presStyleLbl="fgAccFollowNode1" presStyleIdx="2" presStyleCnt="3" custLinFactX="-100000" custLinFactNeighborX="-161705" custLinFactNeighborY="16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0D90C-C367-455A-BD13-275CAACC6F9A}" type="pres">
      <dgm:prSet presAssocID="{3E26B7E5-AA7D-45DD-BB5C-1A65F7848E1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30EBB-29FF-4DFC-8959-3B29F77CA487}" type="pres">
      <dgm:prSet presAssocID="{3E26B7E5-AA7D-45DD-BB5C-1A65F7848E1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7FBE6-696E-41DA-ABA3-8DFD4633C01F}" type="pres">
      <dgm:prSet presAssocID="{3E26B7E5-AA7D-45DD-BB5C-1A65F7848E1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5E989-3142-47B3-9927-D153065F305F}" type="pres">
      <dgm:prSet presAssocID="{3E26B7E5-AA7D-45DD-BB5C-1A65F7848E1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4B494-8EE7-44ED-B79A-4968610898A0}" type="presOf" srcId="{B0EFD6D3-006B-49D5-B625-D6C0E682F2D9}" destId="{4218C26B-A1C6-40EC-BD8F-405F9CA4A4A2}" srcOrd="0" destOrd="0" presId="urn:microsoft.com/office/officeart/2005/8/layout/vProcess5"/>
    <dgm:cxn modelId="{E6148082-0B86-4D47-BD16-6D74DCD49715}" type="presOf" srcId="{ED81D61E-45F9-4E05-9E3E-C18F7FD7FA15}" destId="{5E77FBE6-696E-41DA-ABA3-8DFD4633C01F}" srcOrd="1" destOrd="0" presId="urn:microsoft.com/office/officeart/2005/8/layout/vProcess5"/>
    <dgm:cxn modelId="{EF33FB9A-DCC3-4585-B6F5-AD9229346A16}" type="presOf" srcId="{7A32CFFD-723D-4627-9403-DBE27EADA74C}" destId="{A0A30EBB-29FF-4DFC-8959-3B29F77CA487}" srcOrd="1" destOrd="0" presId="urn:microsoft.com/office/officeart/2005/8/layout/vProcess5"/>
    <dgm:cxn modelId="{77ADEBB4-57D9-4564-95C1-DD702EBCE173}" type="presOf" srcId="{28E107B4-5CC8-45C4-891B-1EC95670EA20}" destId="{3ED43F35-39A9-483E-9205-59BAF9C19661}" srcOrd="0" destOrd="0" presId="urn:microsoft.com/office/officeart/2005/8/layout/vProcess5"/>
    <dgm:cxn modelId="{B56E472A-008D-4CE1-B8BB-482F10B16C5A}" type="presOf" srcId="{5EA55E81-703A-4E26-B9CD-DEFC186902D2}" destId="{381DAC36-D5D7-4048-A7FA-DF9A60F221D4}" srcOrd="0" destOrd="0" presId="urn:microsoft.com/office/officeart/2005/8/layout/vProcess5"/>
    <dgm:cxn modelId="{C0D1A0AD-192B-4A80-97F2-45C147DC0045}" type="presOf" srcId="{48D94B1F-4FB0-4288-8003-511F8895E19D}" destId="{38C48401-25AE-43E9-9908-4881106FF44C}" srcOrd="0" destOrd="0" presId="urn:microsoft.com/office/officeart/2005/8/layout/vProcess5"/>
    <dgm:cxn modelId="{4932D506-85C8-4EDB-9A51-00E653B08BD5}" srcId="{3E26B7E5-AA7D-45DD-BB5C-1A65F7848E1B}" destId="{5EA55E81-703A-4E26-B9CD-DEFC186902D2}" srcOrd="0" destOrd="0" parTransId="{1C7F746F-9F2B-49E4-9EF5-4DA0AF49ABB4}" sibTransId="{28E107B4-5CC8-45C4-891B-1EC95670EA20}"/>
    <dgm:cxn modelId="{31D01605-E9DB-4804-BCFB-8359862C6D48}" type="presOf" srcId="{5EA55E81-703A-4E26-B9CD-DEFC186902D2}" destId="{1490D90C-C367-455A-BD13-275CAACC6F9A}" srcOrd="1" destOrd="0" presId="urn:microsoft.com/office/officeart/2005/8/layout/vProcess5"/>
    <dgm:cxn modelId="{62DC80AF-AD9E-4F1B-9905-223F238C6091}" type="presOf" srcId="{3E26B7E5-AA7D-45DD-BB5C-1A65F7848E1B}" destId="{C3077EF8-A468-4D15-BE9E-1D08459421EF}" srcOrd="0" destOrd="0" presId="urn:microsoft.com/office/officeart/2005/8/layout/vProcess5"/>
    <dgm:cxn modelId="{804C460F-76F4-47D0-AE7C-C4207FD1E064}" srcId="{3E26B7E5-AA7D-45DD-BB5C-1A65F7848E1B}" destId="{5F03929D-B72C-4AC0-89A0-AAB2D10CCA9D}" srcOrd="3" destOrd="0" parTransId="{74F0D735-508B-45EE-9D3F-1BB9528266D0}" sibTransId="{37325FF8-9B20-40D3-9533-E4ADDBB66FC0}"/>
    <dgm:cxn modelId="{1BC4224B-D6F9-4212-8B47-FD2C173555CC}" type="presOf" srcId="{5F03929D-B72C-4AC0-89A0-AAB2D10CCA9D}" destId="{3325E989-3142-47B3-9927-D153065F305F}" srcOrd="1" destOrd="0" presId="urn:microsoft.com/office/officeart/2005/8/layout/vProcess5"/>
    <dgm:cxn modelId="{BDCBAB46-E6CA-4CC2-BE8B-18D47243532F}" type="presOf" srcId="{7A32CFFD-723D-4627-9403-DBE27EADA74C}" destId="{7CD6AF96-529D-4A7A-8BC1-6FF9FA0CF910}" srcOrd="0" destOrd="0" presId="urn:microsoft.com/office/officeart/2005/8/layout/vProcess5"/>
    <dgm:cxn modelId="{BECEAD71-20A8-4B53-9BA1-4CE9944B55EF}" type="presOf" srcId="{5F03929D-B72C-4AC0-89A0-AAB2D10CCA9D}" destId="{E9968FD9-5938-419C-A27A-E1CE147DE659}" srcOrd="0" destOrd="0" presId="urn:microsoft.com/office/officeart/2005/8/layout/vProcess5"/>
    <dgm:cxn modelId="{7608819B-1BD1-4E6F-A0CF-AC10D85965E0}" srcId="{3E26B7E5-AA7D-45DD-BB5C-1A65F7848E1B}" destId="{7A32CFFD-723D-4627-9403-DBE27EADA74C}" srcOrd="1" destOrd="0" parTransId="{4FEBFC4F-1D25-4353-AF5F-BCFBD8895F6B}" sibTransId="{B0EFD6D3-006B-49D5-B625-D6C0E682F2D9}"/>
    <dgm:cxn modelId="{2BCE9512-691D-40B2-A4BE-62857457EAF1}" type="presOf" srcId="{ED81D61E-45F9-4E05-9E3E-C18F7FD7FA15}" destId="{6FF00550-C388-4A7B-86E5-57FC9A79C84B}" srcOrd="0" destOrd="0" presId="urn:microsoft.com/office/officeart/2005/8/layout/vProcess5"/>
    <dgm:cxn modelId="{90D3E74D-770F-4398-AA10-D596C212E006}" srcId="{3E26B7E5-AA7D-45DD-BB5C-1A65F7848E1B}" destId="{ED81D61E-45F9-4E05-9E3E-C18F7FD7FA15}" srcOrd="2" destOrd="0" parTransId="{EB917EBE-D5E8-497E-88F3-3B8970DF9892}" sibTransId="{48D94B1F-4FB0-4288-8003-511F8895E19D}"/>
    <dgm:cxn modelId="{F0A25982-848F-4DD9-9863-FB43EA3FBF97}" type="presParOf" srcId="{C3077EF8-A468-4D15-BE9E-1D08459421EF}" destId="{A3810584-387F-4560-8CB9-1750D2567AD5}" srcOrd="0" destOrd="0" presId="urn:microsoft.com/office/officeart/2005/8/layout/vProcess5"/>
    <dgm:cxn modelId="{B9C10C5C-98E2-409E-9E81-5F94A32D9E72}" type="presParOf" srcId="{C3077EF8-A468-4D15-BE9E-1D08459421EF}" destId="{381DAC36-D5D7-4048-A7FA-DF9A60F221D4}" srcOrd="1" destOrd="0" presId="urn:microsoft.com/office/officeart/2005/8/layout/vProcess5"/>
    <dgm:cxn modelId="{421D8DFC-D6C6-4FAD-B03D-8E30F5A69A8B}" type="presParOf" srcId="{C3077EF8-A468-4D15-BE9E-1D08459421EF}" destId="{7CD6AF96-529D-4A7A-8BC1-6FF9FA0CF910}" srcOrd="2" destOrd="0" presId="urn:microsoft.com/office/officeart/2005/8/layout/vProcess5"/>
    <dgm:cxn modelId="{DE749319-F911-48FB-B0B9-3343C4891EE8}" type="presParOf" srcId="{C3077EF8-A468-4D15-BE9E-1D08459421EF}" destId="{6FF00550-C388-4A7B-86E5-57FC9A79C84B}" srcOrd="3" destOrd="0" presId="urn:microsoft.com/office/officeart/2005/8/layout/vProcess5"/>
    <dgm:cxn modelId="{EBC03433-EA3B-46AB-820B-52D5C9F35559}" type="presParOf" srcId="{C3077EF8-A468-4D15-BE9E-1D08459421EF}" destId="{E9968FD9-5938-419C-A27A-E1CE147DE659}" srcOrd="4" destOrd="0" presId="urn:microsoft.com/office/officeart/2005/8/layout/vProcess5"/>
    <dgm:cxn modelId="{9A02FE80-F1FD-4F06-8995-A1FEABC02FAF}" type="presParOf" srcId="{C3077EF8-A468-4D15-BE9E-1D08459421EF}" destId="{3ED43F35-39A9-483E-9205-59BAF9C19661}" srcOrd="5" destOrd="0" presId="urn:microsoft.com/office/officeart/2005/8/layout/vProcess5"/>
    <dgm:cxn modelId="{BC28FA16-7B95-4AD2-80E4-B889D902CC64}" type="presParOf" srcId="{C3077EF8-A468-4D15-BE9E-1D08459421EF}" destId="{4218C26B-A1C6-40EC-BD8F-405F9CA4A4A2}" srcOrd="6" destOrd="0" presId="urn:microsoft.com/office/officeart/2005/8/layout/vProcess5"/>
    <dgm:cxn modelId="{56EE5BF0-7889-4D5A-B30E-35AEC7624385}" type="presParOf" srcId="{C3077EF8-A468-4D15-BE9E-1D08459421EF}" destId="{38C48401-25AE-43E9-9908-4881106FF44C}" srcOrd="7" destOrd="0" presId="urn:microsoft.com/office/officeart/2005/8/layout/vProcess5"/>
    <dgm:cxn modelId="{BF5DCE5D-9772-45A8-9530-AC7D4B9C4AC2}" type="presParOf" srcId="{C3077EF8-A468-4D15-BE9E-1D08459421EF}" destId="{1490D90C-C367-455A-BD13-275CAACC6F9A}" srcOrd="8" destOrd="0" presId="urn:microsoft.com/office/officeart/2005/8/layout/vProcess5"/>
    <dgm:cxn modelId="{8B5DC0E9-5E20-49AB-9617-27304E64A4C0}" type="presParOf" srcId="{C3077EF8-A468-4D15-BE9E-1D08459421EF}" destId="{A0A30EBB-29FF-4DFC-8959-3B29F77CA487}" srcOrd="9" destOrd="0" presId="urn:microsoft.com/office/officeart/2005/8/layout/vProcess5"/>
    <dgm:cxn modelId="{54FED6E9-8DFE-4940-9B68-7E762B72E6AB}" type="presParOf" srcId="{C3077EF8-A468-4D15-BE9E-1D08459421EF}" destId="{5E77FBE6-696E-41DA-ABA3-8DFD4633C01F}" srcOrd="10" destOrd="0" presId="urn:microsoft.com/office/officeart/2005/8/layout/vProcess5"/>
    <dgm:cxn modelId="{228FB389-C5A2-4A62-8367-6CC6EFABE69C}" type="presParOf" srcId="{C3077EF8-A468-4D15-BE9E-1D08459421EF}" destId="{3325E989-3142-47B3-9927-D153065F305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DAC36-D5D7-4048-A7FA-DF9A60F221D4}">
      <dsp:nvSpPr>
        <dsp:cNvPr id="0" name=""/>
        <dsp:cNvSpPr/>
      </dsp:nvSpPr>
      <dsp:spPr>
        <a:xfrm>
          <a:off x="389822" y="11522"/>
          <a:ext cx="6090895" cy="70855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solidFill>
                <a:srgbClr val="002060"/>
              </a:solidFill>
            </a:rPr>
            <a:t>Исчерпание запаса неизрасходованного спроса на новые автомобили, накопленного в 2020 г. и в начале 2021г., во время обострения экономического кризиса и пандемии. </a:t>
          </a:r>
        </a:p>
      </dsp:txBody>
      <dsp:txXfrm>
        <a:off x="410575" y="32275"/>
        <a:ext cx="5164902" cy="667050"/>
      </dsp:txXfrm>
    </dsp:sp>
    <dsp:sp modelId="{7CD6AF96-529D-4A7A-8BC1-6FF9FA0CF910}">
      <dsp:nvSpPr>
        <dsp:cNvPr id="0" name=""/>
        <dsp:cNvSpPr/>
      </dsp:nvSpPr>
      <dsp:spPr>
        <a:xfrm>
          <a:off x="2055251" y="1010992"/>
          <a:ext cx="3489364" cy="85545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rgbClr val="002060"/>
              </a:solidFill>
            </a:rPr>
            <a:t>Снижение объема рынка новых ТС и полисов каско  в 3 кв. 2021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080306" y="1036047"/>
        <a:ext cx="2848957" cy="805345"/>
      </dsp:txXfrm>
    </dsp:sp>
    <dsp:sp modelId="{6FF00550-C388-4A7B-86E5-57FC9A79C84B}">
      <dsp:nvSpPr>
        <dsp:cNvPr id="0" name=""/>
        <dsp:cNvSpPr/>
      </dsp:nvSpPr>
      <dsp:spPr>
        <a:xfrm>
          <a:off x="2592287" y="2021984"/>
          <a:ext cx="3489364" cy="85545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</a:rPr>
            <a:t>Прогноз: снижение продаж новых ТС в 4 кв. 2021 и 1-2 кв. 2022</a:t>
          </a:r>
        </a:p>
      </dsp:txBody>
      <dsp:txXfrm>
        <a:off x="2617342" y="2047039"/>
        <a:ext cx="2853319" cy="805345"/>
      </dsp:txXfrm>
    </dsp:sp>
    <dsp:sp modelId="{E9968FD9-5938-419C-A27A-E1CE147DE659}">
      <dsp:nvSpPr>
        <dsp:cNvPr id="0" name=""/>
        <dsp:cNvSpPr/>
      </dsp:nvSpPr>
      <dsp:spPr>
        <a:xfrm>
          <a:off x="3137459" y="3032976"/>
          <a:ext cx="3489364" cy="85545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2060"/>
              </a:solidFill>
            </a:rPr>
            <a:t>Негативное влияние на рынок </a:t>
          </a:r>
          <a:r>
            <a:rPr lang="ru-RU" sz="1600" kern="1200" dirty="0" err="1">
              <a:solidFill>
                <a:srgbClr val="002060"/>
              </a:solidFill>
            </a:rPr>
            <a:t>автокаско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162514" y="3058031"/>
        <a:ext cx="2848957" cy="805345"/>
      </dsp:txXfrm>
    </dsp:sp>
    <dsp:sp modelId="{3ED43F35-39A9-483E-9205-59BAF9C19661}">
      <dsp:nvSpPr>
        <dsp:cNvPr id="0" name=""/>
        <dsp:cNvSpPr/>
      </dsp:nvSpPr>
      <dsp:spPr>
        <a:xfrm>
          <a:off x="4932416" y="751769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057526" y="751769"/>
        <a:ext cx="305825" cy="418424"/>
      </dsp:txXfrm>
    </dsp:sp>
    <dsp:sp modelId="{4218C26B-A1C6-40EC-BD8F-405F9CA4A4A2}">
      <dsp:nvSpPr>
        <dsp:cNvPr id="0" name=""/>
        <dsp:cNvSpPr/>
      </dsp:nvSpPr>
      <dsp:spPr>
        <a:xfrm>
          <a:off x="5004427" y="1759881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129537" y="1759881"/>
        <a:ext cx="305825" cy="418424"/>
      </dsp:txXfrm>
    </dsp:sp>
    <dsp:sp modelId="{38C48401-25AE-43E9-9908-4881106FF44C}">
      <dsp:nvSpPr>
        <dsp:cNvPr id="0" name=""/>
        <dsp:cNvSpPr/>
      </dsp:nvSpPr>
      <dsp:spPr>
        <a:xfrm>
          <a:off x="5580486" y="2767993"/>
          <a:ext cx="556045" cy="5560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705596" y="2767993"/>
        <a:ext cx="305825" cy="418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0.33058</cdr:x>
      <cdr:y>0.46724</cdr:y>
    </cdr:from>
    <cdr:to>
      <cdr:x>0.39669</cdr:x>
      <cdr:y>0.60856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2880320" y="1831558"/>
          <a:ext cx="576064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chemeClr val="bg1"/>
              </a:solidFill>
              <a:latin typeface="+mn-lt"/>
            </a:rPr>
            <a:t>58 </a:t>
          </a:r>
        </a:p>
        <a:p xmlns:a="http://schemas.openxmlformats.org/drawingml/2006/main">
          <a:pPr algn="ctr"/>
          <a:r>
            <a:rPr lang="ru-RU" sz="1000" b="1" dirty="0">
              <a:solidFill>
                <a:schemeClr val="bg1"/>
              </a:solidFill>
              <a:latin typeface="+mn-lt"/>
            </a:rPr>
            <a:t>млрд. руб</a:t>
          </a:r>
          <a:r>
            <a:rPr lang="ru-RU" sz="1000" b="1" dirty="0">
              <a:solidFill>
                <a:schemeClr val="bg1"/>
              </a:solidFill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0.86325</cdr:x>
      <cdr:y>0.7193</cdr:y>
    </cdr:from>
    <cdr:to>
      <cdr:x>1</cdr:x>
      <cdr:y>0.85965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72808" y="2952328"/>
          <a:ext cx="115212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/>
            <a:t>*По данным Банка России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0.03252</cdr:x>
      <cdr:y>0.94274</cdr:y>
    </cdr:from>
    <cdr:to>
      <cdr:x>0.90244</cdr:x>
      <cdr:y>0.9961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3816424"/>
          <a:ext cx="77048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Продажи без посредников: 10,2%                           Продажи через посредников: 89,8%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0.64284</cdr:x>
      <cdr:y>0.41384</cdr:y>
    </cdr:from>
    <cdr:to>
      <cdr:x>0.71976</cdr:x>
      <cdr:y>0.46839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500000">
          <a:off x="5415888" y="1638992"/>
          <a:ext cx="648072" cy="21602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0.75363</cdr:x>
      <cdr:y>0.19404</cdr:y>
    </cdr:from>
    <cdr:to>
      <cdr:x>0.88251</cdr:x>
      <cdr:y>0.25486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100000">
          <a:off x="6240769" y="693635"/>
          <a:ext cx="1067255" cy="21739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0.76307</cdr:x>
      <cdr:y>0.12405</cdr:y>
    </cdr:from>
    <cdr:to>
      <cdr:x>0.8839</cdr:x>
      <cdr:y>0.20646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100000">
          <a:off x="2581990" y="142923"/>
          <a:ext cx="408858" cy="9494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0.54531</cdr:x>
      <cdr:y>0.45738</cdr:y>
    </cdr:from>
    <cdr:to>
      <cdr:x>0.62223</cdr:x>
      <cdr:y>0.51193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500000">
          <a:off x="2238201" y="823375"/>
          <a:ext cx="315715" cy="9820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1048733" name="Дата 2"/>
          <p:cNvSpPr>
            <a:spLocks noGrp="1"/>
          </p:cNvSpPr>
          <p:nvPr>
            <p:ph type="dt" sz="quarter" idx="1"/>
          </p:nvPr>
        </p:nvSpPr>
        <p:spPr>
          <a:xfrm>
            <a:off x="4023203" y="1"/>
            <a:ext cx="3079202" cy="51385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ADFD8F1D-9B17-43C4-B742-913E90520B0A}" type="datetimeFigureOut">
              <a:rPr lang="ru-RU" smtClean="0"/>
              <a:t>09.12.2021</a:t>
            </a:fld>
            <a:endParaRPr lang="ru-RU" dirty="0"/>
          </a:p>
        </p:txBody>
      </p:sp>
      <p:sp>
        <p:nvSpPr>
          <p:cNvPr id="104873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9202" cy="513858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104873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203" y="9720756"/>
            <a:ext cx="3079202" cy="513858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15C0F04-5AF8-4B9E-BC75-D0780CC7D6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724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05746" cy="5498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0487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61361" y="1"/>
            <a:ext cx="3026112" cy="5498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0487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" y="785813"/>
            <a:ext cx="6845300" cy="3849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614" y="4870197"/>
            <a:ext cx="5176244" cy="46361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487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2030"/>
            <a:ext cx="3105746" cy="4713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0487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61361" y="9742030"/>
            <a:ext cx="3026112" cy="4713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FA208E1-B8BA-4434-A6C3-6AB01B96733B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180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0"/>
            <a:ext cx="1285852" cy="589346"/>
          </a:xfrm>
          <a:prstGeom prst="ellipse">
            <a:avLst/>
          </a:prstGeom>
          <a:gradFill flip="none" rotWithShape="1">
            <a:gsLst>
              <a:gs pos="0">
                <a:srgbClr val="92DEF6">
                  <a:alpha val="82000"/>
                </a:srgbClr>
              </a:gs>
              <a:gs pos="0">
                <a:srgbClr val="1285AE">
                  <a:alpha val="69000"/>
                </a:srgbClr>
              </a:gs>
            </a:gsLst>
            <a:path path="circle">
              <a:fillToRect l="100000" t="100000"/>
            </a:path>
            <a:tileRect/>
          </a:gradFill>
          <a:ln w="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/>
          </a:p>
        </p:txBody>
      </p:sp>
      <p:pic>
        <p:nvPicPr>
          <p:cNvPr id="4" name="Picture 4" descr="лого ВСС_"/>
          <p:cNvPicPr>
            <a:picLocks noChangeAspect="1" noChangeArrowheads="1"/>
          </p:cNvPicPr>
          <p:nvPr/>
        </p:nvPicPr>
        <p:blipFill>
          <a:blip r:embed="rId2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53580"/>
            <a:ext cx="10033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85786" y="1500180"/>
            <a:ext cx="7772400" cy="2732504"/>
          </a:xfrm>
        </p:spPr>
        <p:txBody>
          <a:bodyPr anchor="t"/>
          <a:lstStyle>
            <a:lvl1pPr algn="ctr">
              <a:defRPr sz="3000" b="1" cap="all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5422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1600200"/>
            <a:ext cx="8229600" cy="20966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36294-4CD9-40C1-A4FA-BFDF10759E56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8596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лого ВСС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4389836"/>
            <a:ext cx="935037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1177-895F-4709-9056-232A519D0C53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0808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560" y="1803010"/>
            <a:ext cx="7772400" cy="2054051"/>
          </a:xfrm>
          <a:prstGeom prst="rect">
            <a:avLst/>
          </a:prstGeom>
        </p:spPr>
        <p:txBody>
          <a:bodyPr/>
          <a:lstStyle>
            <a:lvl1pPr marL="0" indent="361950" algn="ctr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lang="ru-RU" sz="4400" b="1" baseline="0" dirty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04860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07954"/>
            <a:ext cx="6400800" cy="666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sz="2400" kern="1200" dirty="0">
                <a:solidFill>
                  <a:srgbClr val="1F4E79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/>
              <a:t>Дополнительное описание</a:t>
            </a:r>
          </a:p>
        </p:txBody>
      </p:sp>
      <p:pic>
        <p:nvPicPr>
          <p:cNvPr id="5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72" y="510894"/>
            <a:ext cx="1584176" cy="10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7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Прямоугольник 19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578" name="Объект 2"/>
          <p:cNvSpPr>
            <a:spLocks noGrp="1"/>
          </p:cNvSpPr>
          <p:nvPr>
            <p:ph idx="1"/>
          </p:nvPr>
        </p:nvSpPr>
        <p:spPr>
          <a:xfrm>
            <a:off x="225042" y="1042921"/>
            <a:ext cx="8811455" cy="35517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E79"/>
                </a:solidFill>
                <a:latin typeface="+mn-lt"/>
              </a:defRPr>
            </a:lvl1pPr>
            <a:lvl2pPr>
              <a:defRPr sz="2400">
                <a:solidFill>
                  <a:srgbClr val="1F4E79"/>
                </a:solidFill>
                <a:latin typeface="+mn-lt"/>
              </a:defRPr>
            </a:lvl2pPr>
            <a:lvl3pPr>
              <a:defRPr sz="2000">
                <a:solidFill>
                  <a:srgbClr val="1F4E79"/>
                </a:solidFill>
                <a:latin typeface="+mn-lt"/>
              </a:defRPr>
            </a:lvl3pPr>
            <a:lvl4pPr>
              <a:defRPr>
                <a:solidFill>
                  <a:srgbClr val="1F4E79"/>
                </a:solidFill>
                <a:latin typeface="+mn-lt"/>
              </a:defRPr>
            </a:lvl4pPr>
            <a:lvl5pPr>
              <a:defRPr>
                <a:solidFill>
                  <a:srgbClr val="1F4E79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4857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DC86171-4C7A-4850-B9AA-F5BCDF0F1DD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3" name="Группа 8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580" name="Прямоугольник 9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581" name="Прямоугольник 10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582" name="Прямоугольник 11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583" name="Прямоугольник 12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584" name="Прямоугольник 13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585" name="Прямоугольник 14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586" name="Прямоугольник 17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58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6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06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"/>
          <p:cNvSpPr>
            <a:spLocks noGrp="1"/>
          </p:cNvSpPr>
          <p:nvPr>
            <p:ph type="title"/>
          </p:nvPr>
        </p:nvSpPr>
        <p:spPr>
          <a:xfrm>
            <a:off x="251521" y="1049509"/>
            <a:ext cx="8640959" cy="493430"/>
          </a:xfrm>
          <a:prstGeom prst="rect">
            <a:avLst/>
          </a:prstGeom>
        </p:spPr>
        <p:txBody>
          <a:bodyPr anchor="t"/>
          <a:lstStyle>
            <a:lvl1pPr algn="ctr">
              <a:defRPr sz="3600" b="1" cap="all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4869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37DC6524-54B5-41CA-B854-74108E97C4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93" name="Прямоугольник 6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6" name="Группа 8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694" name="Прямоугольник 9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95" name="Прямоугольник 10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96" name="Прямоугольник 11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97" name="Прямоугольник 12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98" name="Прямоугольник 13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99" name="Прямоугольник 14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700" name="Прямоугольник 17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701" name="Объект 2"/>
          <p:cNvSpPr>
            <a:spLocks noGrp="1"/>
          </p:cNvSpPr>
          <p:nvPr>
            <p:ph idx="1"/>
          </p:nvPr>
        </p:nvSpPr>
        <p:spPr>
          <a:xfrm>
            <a:off x="553827" y="1869672"/>
            <a:ext cx="7928843" cy="300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E79"/>
                </a:solidFill>
                <a:latin typeface="+mn-lt"/>
              </a:defRPr>
            </a:lvl1pPr>
            <a:lvl2pPr>
              <a:defRPr sz="2400">
                <a:solidFill>
                  <a:srgbClr val="1F4E79"/>
                </a:solidFill>
                <a:latin typeface="+mn-lt"/>
              </a:defRPr>
            </a:lvl2pPr>
            <a:lvl3pPr>
              <a:defRPr sz="2000">
                <a:solidFill>
                  <a:srgbClr val="1F4E79"/>
                </a:solidFill>
                <a:latin typeface="+mn-lt"/>
              </a:defRPr>
            </a:lvl3pPr>
            <a:lvl4pPr>
              <a:defRPr>
                <a:solidFill>
                  <a:srgbClr val="1F4E79"/>
                </a:solidFill>
                <a:latin typeface="+mn-lt"/>
              </a:defRPr>
            </a:lvl4pPr>
            <a:lvl5pPr>
              <a:defRPr>
                <a:solidFill>
                  <a:srgbClr val="1F4E79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48702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7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99D9E4ED-3BC4-492F-A0F7-28EC13E8D05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10" name="Прямоугольник 7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2" name="Группа 9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611" name="Прямоугольник 10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12" name="Прямоугольник 11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13" name="Прямоугольник 12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14" name="Прямоугольник 13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15" name="Прямоугольник 14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16" name="Прямоугольник 15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617" name="Прямоугольник 18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618" name="Объект 2"/>
          <p:cNvSpPr>
            <a:spLocks noGrp="1"/>
          </p:cNvSpPr>
          <p:nvPr>
            <p:ph idx="1"/>
          </p:nvPr>
        </p:nvSpPr>
        <p:spPr>
          <a:xfrm>
            <a:off x="377789" y="1193162"/>
            <a:ext cx="4050196" cy="368141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F4E79"/>
                </a:solidFill>
                <a:latin typeface="+mn-lt"/>
              </a:defRPr>
            </a:lvl1pPr>
            <a:lvl2pPr>
              <a:defRPr sz="2000">
                <a:solidFill>
                  <a:srgbClr val="1F4E79"/>
                </a:solidFill>
                <a:latin typeface="+mn-lt"/>
              </a:defRPr>
            </a:lvl2pPr>
            <a:lvl3pPr>
              <a:defRPr sz="1800">
                <a:solidFill>
                  <a:srgbClr val="1F4E79"/>
                </a:solidFill>
                <a:latin typeface="+mn-lt"/>
              </a:defRPr>
            </a:lvl3pPr>
            <a:lvl4pPr>
              <a:defRPr sz="1800">
                <a:solidFill>
                  <a:srgbClr val="1F4E79"/>
                </a:solidFill>
                <a:latin typeface="+mn-lt"/>
              </a:defRPr>
            </a:lvl4pPr>
            <a:lvl5pPr>
              <a:defRPr sz="1800">
                <a:solidFill>
                  <a:srgbClr val="1F4E79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48619" name="Объект 2"/>
          <p:cNvSpPr>
            <a:spLocks noGrp="1"/>
          </p:cNvSpPr>
          <p:nvPr>
            <p:ph idx="13"/>
          </p:nvPr>
        </p:nvSpPr>
        <p:spPr>
          <a:xfrm>
            <a:off x="4716016" y="1193162"/>
            <a:ext cx="4050196" cy="368141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F4E79"/>
                </a:solidFill>
                <a:latin typeface="+mn-lt"/>
              </a:defRPr>
            </a:lvl1pPr>
            <a:lvl2pPr>
              <a:defRPr sz="2000">
                <a:solidFill>
                  <a:srgbClr val="1F4E79"/>
                </a:solidFill>
                <a:latin typeface="+mn-lt"/>
              </a:defRPr>
            </a:lvl2pPr>
            <a:lvl3pPr>
              <a:defRPr sz="1800">
                <a:solidFill>
                  <a:srgbClr val="1F4E79"/>
                </a:solidFill>
                <a:latin typeface="+mn-lt"/>
              </a:defRPr>
            </a:lvl3pPr>
            <a:lvl4pPr>
              <a:defRPr sz="1800">
                <a:solidFill>
                  <a:srgbClr val="1F4E79"/>
                </a:solidFill>
                <a:latin typeface="+mn-lt"/>
              </a:defRPr>
            </a:lvl4pPr>
            <a:lvl5pPr>
              <a:defRPr sz="1800">
                <a:solidFill>
                  <a:srgbClr val="1F4E79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48620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7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44844" y="1151335"/>
            <a:ext cx="4052545" cy="4798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486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4862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3E9D40A4-5E2A-4CB4-86D9-A1EBD9ABB6E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24" name="Прямоугольник 9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4" name="Группа 11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625" name="Прямоугольник 12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26" name="Прямоугольник 13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27" name="Прямоугольник 14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28" name="Прямоугольник 15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29" name="Прямоугольник 16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30" name="Прямоугольник 17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631" name="Прямоугольник 20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632" name="Объект 2"/>
          <p:cNvSpPr>
            <a:spLocks noGrp="1"/>
          </p:cNvSpPr>
          <p:nvPr>
            <p:ph idx="13"/>
          </p:nvPr>
        </p:nvSpPr>
        <p:spPr>
          <a:xfrm>
            <a:off x="457201" y="1659744"/>
            <a:ext cx="4040187" cy="321483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F4E79"/>
                </a:solidFill>
                <a:latin typeface="+mn-lt"/>
              </a:defRPr>
            </a:lvl1pPr>
            <a:lvl2pPr>
              <a:defRPr sz="2000">
                <a:solidFill>
                  <a:srgbClr val="1F4E79"/>
                </a:solidFill>
                <a:latin typeface="+mn-lt"/>
              </a:defRPr>
            </a:lvl2pPr>
            <a:lvl3pPr>
              <a:defRPr sz="1800">
                <a:solidFill>
                  <a:srgbClr val="1F4E79"/>
                </a:solidFill>
                <a:latin typeface="+mn-lt"/>
              </a:defRPr>
            </a:lvl3pPr>
            <a:lvl4pPr>
              <a:defRPr sz="1800">
                <a:solidFill>
                  <a:srgbClr val="1F4E79"/>
                </a:solidFill>
                <a:latin typeface="+mn-lt"/>
              </a:defRPr>
            </a:lvl4pPr>
            <a:lvl5pPr>
              <a:defRPr sz="1800">
                <a:solidFill>
                  <a:srgbClr val="1F4E79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48633" name="Объект 2"/>
          <p:cNvSpPr>
            <a:spLocks noGrp="1"/>
          </p:cNvSpPr>
          <p:nvPr>
            <p:ph idx="14"/>
          </p:nvPr>
        </p:nvSpPr>
        <p:spPr>
          <a:xfrm>
            <a:off x="4645026" y="1659744"/>
            <a:ext cx="4041775" cy="321483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F4E79"/>
                </a:solidFill>
                <a:latin typeface="+mn-lt"/>
              </a:defRPr>
            </a:lvl1pPr>
            <a:lvl2pPr>
              <a:defRPr sz="2000">
                <a:solidFill>
                  <a:srgbClr val="1F4E79"/>
                </a:solidFill>
                <a:latin typeface="+mn-lt"/>
              </a:defRPr>
            </a:lvl2pPr>
            <a:lvl3pPr>
              <a:defRPr sz="1800">
                <a:solidFill>
                  <a:srgbClr val="1F4E79"/>
                </a:solidFill>
                <a:latin typeface="+mn-lt"/>
              </a:defRPr>
            </a:lvl3pPr>
            <a:lvl4pPr>
              <a:defRPr sz="1800">
                <a:solidFill>
                  <a:srgbClr val="1F4E79"/>
                </a:solidFill>
                <a:latin typeface="+mn-lt"/>
              </a:defRPr>
            </a:lvl4pPr>
            <a:lvl5pPr>
              <a:defRPr sz="1800">
                <a:solidFill>
                  <a:srgbClr val="1F4E79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48634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9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D2A9FC38-7969-4022-9123-0952E0F5841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36" name="Прямоугольник 5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6" name="Группа 7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637" name="Прямоугольник 8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38" name="Прямоугольник 9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39" name="Прямоугольник 10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40" name="Прямоугольник 11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41" name="Прямоугольник 12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42" name="Прямоугольник 13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643" name="Прямоугольник 16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rgbClr val="8DBE6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48644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5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A1304213-1F47-4DE5-87FA-A98A291D8B9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69" name="Прямоугольник 4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2" name="Группа 6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670" name="Прямоугольник 7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71" name="Прямоугольник 8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72" name="Прямоугольник 9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73" name="Прямоугольник 10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74" name="Прямоугольник 11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75" name="Прямоугольник 12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676" name="Прямоугольник 15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4867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5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Объект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48715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5C6BCA9D-600A-4013-B812-A8C8DC4233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717" name="Прямоугольник 7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50" name="Группа 9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718" name="Прямоугольник 10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719" name="Прямоугольник 11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720" name="Прямоугольник 12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721" name="Прямоугольник 13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722" name="Прямоугольник 14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723" name="Прямоугольник 15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724" name="Прямоугольник 18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725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7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лого ВСС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4389836"/>
            <a:ext cx="935037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B728-9FDE-41EF-80E6-6C1A8790D171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3427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48679" name="Рисунок 2"/>
          <p:cNvSpPr>
            <a:spLocks noGrp="1"/>
          </p:cNvSpPr>
          <p:nvPr>
            <p:ph type="pic" idx="1"/>
          </p:nvPr>
        </p:nvSpPr>
        <p:spPr>
          <a:xfrm>
            <a:off x="1792288" y="1005576"/>
            <a:ext cx="5486400" cy="2540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48680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D2454371-5D28-4D69-AD6D-B2BC5E27FE3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82" name="Прямоугольник 7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4" name="Группа 9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683" name="Прямоугольник 10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84" name="Прямоугольник 11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85" name="Прямоугольник 12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86" name="Прямоугольник 13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87" name="Прямоугольник 14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88" name="Прямоугольник 15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689" name="Прямоугольник 18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690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5042" y="1042921"/>
            <a:ext cx="8811455" cy="355170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4870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DF3D468-7CF6-43A7-9605-F30A162149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705" name="Прямоугольник 6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8" name="Группа 8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706" name="Прямоугольник 9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707" name="Прямоугольник 10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708" name="Прямоугольник 11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709" name="Прямоугольник 12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710" name="Прямоугольник 13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711" name="Прямоугольник 14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712" name="Прямоугольник 17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713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6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51571"/>
            <a:ext cx="2057400" cy="3643052"/>
          </a:xfrm>
          <a:prstGeom prst="rect">
            <a:avLst/>
          </a:prstGeom>
        </p:spPr>
        <p:txBody>
          <a:bodyPr vert="eaVert"/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4865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51571"/>
            <a:ext cx="6019800" cy="364305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4865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EAA1B7C-2A65-42C6-AF87-FD4312F81A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59" name="Прямоугольник 6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0" name="Группа 8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660" name="Прямоугольник 9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61" name="Прямоугольник 10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62" name="Прямоугольник 11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63" name="Прямоугольник 12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64" name="Прямоугольник 13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65" name="Прямоугольник 14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666" name="Прямоугольник 17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66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7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104864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A1521422-C097-49FA-8FF8-805A54E2CD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47" name="Прямоугольник 6"/>
          <p:cNvSpPr/>
          <p:nvPr userDrawn="1"/>
        </p:nvSpPr>
        <p:spPr>
          <a:xfrm>
            <a:off x="0" y="110217"/>
            <a:ext cx="9036496" cy="787347"/>
          </a:xfrm>
          <a:prstGeom prst="rect">
            <a:avLst/>
          </a:prstGeom>
          <a:solidFill>
            <a:schemeClr val="bg1">
              <a:alpha val="7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8" name="Группа 8"/>
          <p:cNvGrpSpPr/>
          <p:nvPr userDrawn="1"/>
        </p:nvGrpSpPr>
        <p:grpSpPr>
          <a:xfrm>
            <a:off x="0" y="177872"/>
            <a:ext cx="755576" cy="460323"/>
            <a:chOff x="0" y="205326"/>
            <a:chExt cx="755576" cy="613764"/>
          </a:xfrm>
        </p:grpSpPr>
        <p:sp>
          <p:nvSpPr>
            <p:cNvPr id="1048648" name="Прямоугольник 9"/>
            <p:cNvSpPr/>
            <p:nvPr/>
          </p:nvSpPr>
          <p:spPr>
            <a:xfrm>
              <a:off x="0" y="205326"/>
              <a:ext cx="75557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49" name="Прямоугольник 10"/>
            <p:cNvSpPr/>
            <p:nvPr/>
          </p:nvSpPr>
          <p:spPr>
            <a:xfrm>
              <a:off x="0" y="316561"/>
              <a:ext cx="603597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50" name="Прямоугольник 11"/>
            <p:cNvSpPr/>
            <p:nvPr/>
          </p:nvSpPr>
          <p:spPr>
            <a:xfrm>
              <a:off x="0" y="427800"/>
              <a:ext cx="539552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51" name="Прямоугольник 12"/>
            <p:cNvSpPr/>
            <p:nvPr/>
          </p:nvSpPr>
          <p:spPr>
            <a:xfrm>
              <a:off x="0" y="539037"/>
              <a:ext cx="395536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52" name="Прямоугольник 13"/>
            <p:cNvSpPr/>
            <p:nvPr/>
          </p:nvSpPr>
          <p:spPr>
            <a:xfrm>
              <a:off x="0" y="650274"/>
              <a:ext cx="251520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48653" name="Прямоугольник 14"/>
            <p:cNvSpPr/>
            <p:nvPr/>
          </p:nvSpPr>
          <p:spPr>
            <a:xfrm>
              <a:off x="0" y="761513"/>
              <a:ext cx="225041" cy="57577"/>
            </a:xfrm>
            <a:prstGeom prst="rect">
              <a:avLst/>
            </a:prstGeom>
            <a:gradFill>
              <a:gsLst>
                <a:gs pos="0">
                  <a:srgbClr val="D1E2EF"/>
                </a:gs>
                <a:gs pos="100000">
                  <a:srgbClr val="D1E2EE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48654" name="Прямоугольник 17"/>
          <p:cNvSpPr/>
          <p:nvPr userDrawn="1"/>
        </p:nvSpPr>
        <p:spPr>
          <a:xfrm>
            <a:off x="0" y="5002020"/>
            <a:ext cx="9144000" cy="14148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8655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915816" y="106677"/>
            <a:ext cx="6120680" cy="7908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lang="ru-RU" sz="2000" b="1" kern="1200" dirty="0" smtClean="0">
                <a:solidFill>
                  <a:srgbClr val="25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6" name="Picture 4" descr="лого ВСС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9" y="197880"/>
            <a:ext cx="1213618" cy="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лого ВСС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4389836"/>
            <a:ext cx="935037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CD7D-1E38-4217-B149-02A719F3F3A5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2762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лого ВСС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4389836"/>
            <a:ext cx="935037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0F04-A655-474C-ADE5-D4109376AE10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6819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лого ВСС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4389836"/>
            <a:ext cx="935037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2B2C-95A2-4901-B6CA-D0B3C7A7EACE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4716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лого ВСС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4389836"/>
            <a:ext cx="935037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ED013-D07A-485A-9763-236EC3612420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8695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ого ВСС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4389836"/>
            <a:ext cx="935037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68ED-C8F8-49FE-BDD4-25823465C2F9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9163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лого ВСС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4389836"/>
            <a:ext cx="935037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BAD2-A4BC-4B5D-A7D4-140A0238A4AB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8244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лого ВСС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4389836"/>
            <a:ext cx="935037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7A97-9CCE-4662-8327-B9C43355459D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8698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475B3F-2E94-4D23-BF0D-40C1FF1B5FAC}" type="datetime1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2E3925AD-339A-4BDB-B54C-D6EF90A4FE9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31" name="Полилиния 16"/>
          <p:cNvSpPr>
            <a:spLocks/>
          </p:cNvSpPr>
          <p:nvPr/>
        </p:nvSpPr>
        <p:spPr bwMode="auto">
          <a:xfrm>
            <a:off x="-9525" y="-5953"/>
            <a:ext cx="9163050" cy="78105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50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BD0D9">
                  <a:shade val="50000"/>
                  <a:alpha val="30000"/>
                  <a:satMod val="130000"/>
                </a:srgbClr>
              </a:gs>
              <a:gs pos="80000">
                <a:srgbClr val="009DD9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>
              <a:solidFill>
                <a:sysClr val="windowText" lastClr="000000"/>
              </a:solidFill>
              <a:latin typeface="Constantia"/>
            </a:endParaRPr>
          </a:p>
        </p:txBody>
      </p:sp>
      <p:grpSp>
        <p:nvGrpSpPr>
          <p:cNvPr id="1035" name="Группа 1"/>
          <p:cNvGrpSpPr>
            <a:grpSpLocks/>
          </p:cNvGrpSpPr>
          <p:nvPr/>
        </p:nvGrpSpPr>
        <p:grpSpPr bwMode="auto">
          <a:xfrm>
            <a:off x="-19049" y="152400"/>
            <a:ext cx="9180513" cy="485775"/>
            <a:chOff x="-19045" y="216550"/>
            <a:chExt cx="9180548" cy="649224"/>
          </a:xfrm>
        </p:grpSpPr>
        <p:sp>
          <p:nvSpPr>
            <p:cNvPr id="20" name="Полилиния 19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0BD0D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009DD9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ysClr val="windowText" lastClr="000000"/>
                </a:solidFill>
                <a:latin typeface="Constantia"/>
              </a:endParaRPr>
            </a:p>
          </p:txBody>
        </p:sp>
        <p:sp>
          <p:nvSpPr>
            <p:cNvPr id="21" name="Полилиния 20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10CF9B"/>
                  </a:gs>
                  <a:gs pos="44000">
                    <a:srgbClr val="0F6FC6"/>
                  </a:gs>
                  <a:gs pos="33000">
                    <a:srgbClr val="009DD9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ysClr val="windowText" lastClr="000000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20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2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C7C915F-71E4-46AA-8F96-85F80670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923678"/>
            <a:ext cx="7772400" cy="2640948"/>
          </a:xfrm>
        </p:spPr>
        <p:txBody>
          <a:bodyPr anchor="ctr"/>
          <a:lstStyle/>
          <a:p>
            <a:pPr indent="0"/>
            <a:r>
              <a:rPr lang="ru-RU" sz="2400" dirty="0"/>
              <a:t>Анализ состояния рынка страхования каско в России</a:t>
            </a:r>
            <a:br>
              <a:rPr lang="ru-RU" sz="2400" dirty="0"/>
            </a:br>
            <a:r>
              <a:rPr lang="ru-RU" sz="2400" dirty="0"/>
              <a:t>по итогам 3 квартала 2021 года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1600" dirty="0"/>
              <a:t>г. Москва, 9 декабря 2021 года</a:t>
            </a:r>
          </a:p>
        </p:txBody>
      </p:sp>
      <p:pic>
        <p:nvPicPr>
          <p:cNvPr id="1026" name="Picture 2" descr="https://www.de-tali.ru/wp-content/uploads/2011/05/kasko_hin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51" y="2139702"/>
            <a:ext cx="363873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6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10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2195736" y="123478"/>
            <a:ext cx="6840760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Частота наступления страховых случаев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51496"/>
              </p:ext>
            </p:extLst>
          </p:nvPr>
        </p:nvGraphicFramePr>
        <p:xfrm>
          <a:off x="179512" y="1131586"/>
          <a:ext cx="8712968" cy="3672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9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9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4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Рынок,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Физ.лица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Юр.лица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кв. 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44,6%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кв. 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кв. 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18,6%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кв. 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16,1%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27,0%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 г. в целом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36,6%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кв. 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21,5%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46,2%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кв. 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13,1%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кв. 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25,4%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кв. 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26,8%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 г. в целом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14,7%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34,7%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кв. 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13,7%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кв. 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99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11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403648" y="123478"/>
            <a:ext cx="7632848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Удельный вес рисков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в общем количестве выплат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2615271"/>
              </p:ext>
            </p:extLst>
          </p:nvPr>
        </p:nvGraphicFramePr>
        <p:xfrm>
          <a:off x="107504" y="915566"/>
          <a:ext cx="86409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05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12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403648" y="123478"/>
            <a:ext cx="7632848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Концентрация рынка каско по премиям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1795"/>
              </p:ext>
            </p:extLst>
          </p:nvPr>
        </p:nvGraphicFramePr>
        <p:xfrm>
          <a:off x="323528" y="1131590"/>
          <a:ext cx="8280919" cy="3024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3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9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4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пг. 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пг. 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компаний-лидеров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88,0%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88,1%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компаний-лидеров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97,1%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97,7%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 компаний-лидеров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компаний-лидеров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4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компаний-аутсайдеров, собирающих 1% премий,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страховщиков с долей рынка более 1%, шт.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Суммарная доля этих компаний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93,7%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94,6%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9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13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2195736" y="123478"/>
            <a:ext cx="6840760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Средняя выплата в разрезе рисков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93343287"/>
              </p:ext>
            </p:extLst>
          </p:nvPr>
        </p:nvGraphicFramePr>
        <p:xfrm>
          <a:off x="251520" y="843558"/>
          <a:ext cx="9073008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70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14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403648" y="123478"/>
            <a:ext cx="7632848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Удельный вес рисков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в их общем количестве и объеме выплат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13485"/>
              </p:ext>
            </p:extLst>
          </p:nvPr>
        </p:nvGraphicFramePr>
        <p:xfrm>
          <a:off x="179510" y="1059586"/>
          <a:ext cx="8784980" cy="3362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1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3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5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35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26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0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0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Пожар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Стихийные бедствия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ДТП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Угон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ПДТЛ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Иное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55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Рынок в целом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Доля в общем количестве выплат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0,1%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1,5%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79,6%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0,4%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6,1%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12,3%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Доля в общей сумме выплат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0,7%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0,7%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82,7%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2,5%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3,4%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9,9%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Средняя выплата, тыс. руб.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1 031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120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661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93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55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Физ.лица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Доля в общем количестве выплат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0,1%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1,6%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81,3%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0,4%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6,7%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10,0%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Доля в общей сумме выплат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0,4%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0,8%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84,3%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3,2%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4,1%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7,2%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Средняя выплата, тыс. руб.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706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733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55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Юр.лица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Доля в общем количестве выплат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0,1%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1,4%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76,1%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0,4%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4,8%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17,2%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Доля в общей сумме выплат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1,1%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0,6%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80,2%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1,5%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2,3%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14,3%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Средняя выплата, тыс. руб.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1 439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58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148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498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117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2" marR="51902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05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15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Количество и «стоимость» различных типов ущербов автотранспорту во втором квартале 2021 года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56606"/>
              </p:ext>
            </p:extLst>
          </p:nvPr>
        </p:nvGraphicFramePr>
        <p:xfrm>
          <a:off x="251522" y="1059583"/>
          <a:ext cx="8712964" cy="3690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5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0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0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02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02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2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02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1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Рынок в целом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+mn-lt"/>
                        </a:rPr>
                        <a:t>Физ.лица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Юр.лица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 кв. 2021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 кв. 2021 к 2 кв. 2020 года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 кв. 2021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 кв. 2021 к 2 кв. 2020 года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 кв. 2021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 кв. 2021 к 2 кв. 2020 года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6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Пожар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Количество выплат, тыс. ед.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0,2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60,9%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0,1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41,1%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0,1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95,2%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Сумма выплат, млн. руб.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190,7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47,1%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72,7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3,7%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118,0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98,0%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6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Стихийные бедствия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Количество выплат, тыс. ед.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3,6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61,3%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2,5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63,4%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1,1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56,7%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Сумма выплат, млн. руб.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194,9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45,4%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132,1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99,1%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62,8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-7,2%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6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Аварии транспортных средств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Количество выплат, тыс. ед.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189,8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37,7%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132,1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39,7%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57,7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33,2%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Сумма выплат, млн. руб.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22 741,8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40,1%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14 233,3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45,0%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8 508,5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32,7%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6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Кража, угон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Количество выплат, тыс. ед.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1,1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14,1%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0,7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5,7%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0,3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38,9%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Сумма выплат, млн. руб.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695,6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-12,5%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533,9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-14,3%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161,7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-5,8%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16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Иные противоправные действия третьих лиц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Количество выплат, тыс. ед.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14,4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42,7%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10,8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38,2%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3,6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58,1%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1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Сумма выплат, млн. руб.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942,7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85,9%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696,7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73,7%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246,0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132,0%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16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Прочие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Количество выплат, тыс. ед.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29,3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40,0%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16,2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45,3%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13,0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33,9%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Сумма выплат, млн. руб.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2 725,2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48,6%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1 209,0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46,3%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1 516,2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50,6%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3" marR="37073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9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16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Структура каналов продаж во 2 квартале 2021 года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92438553"/>
              </p:ext>
            </p:extLst>
          </p:nvPr>
        </p:nvGraphicFramePr>
        <p:xfrm>
          <a:off x="107504" y="987574"/>
          <a:ext cx="8856984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24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17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Структура собранной премии по каналам продаж и комиссия посредников во 2 квартале 2021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84559"/>
              </p:ext>
            </p:extLst>
          </p:nvPr>
        </p:nvGraphicFramePr>
        <p:xfrm>
          <a:off x="179511" y="1059585"/>
          <a:ext cx="8784976" cy="4072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8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08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1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19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7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Продажи по каналам, млн. руб.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 кв. 2021 к 2 кв. 2020 года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Доля каналов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Динамика доли каналов 2 кв. 2021 к 2 кв. 2020 года, п.п.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Продажи без посредников, всего, млн. руб.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4 926,6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57,6%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10,2%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1,5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Филиалы, млн. руб.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2 479,2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81,2%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5,2%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1,3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Через интернет, млн. руб.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516,5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62,0%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1,1%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0,2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Через посредников, всего, млн. руб.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43 161,9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31,8%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89,8%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-1,5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Через другие страховые организации, млн. руб.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5,2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-65,3%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0,0%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0,0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Через страховых брокеров, млн. руб.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2 699,7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72,9%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5,6%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1,3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Через банки, млн. руб.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2 046,9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23,8%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4,3%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-0,4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Через автодилеров, млн. руб.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10 393,5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38,8%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21,6%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0,7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Через туроператоров и турагентства, млн. руб.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8,7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-50,2%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0,0%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0,0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Через лизинговые компании, млн. руб.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3 199,1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26,2%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6,7%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-0,4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Через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юрлиц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основной деятельностью которых является деятельность страховых агентств, млн. руб.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6 797,0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102,7%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14,1%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4,8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Через других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юрлиц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млн. руб.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3 699,1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-12,9%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7,7%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-4,1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Через физлиц, включая ИП, млн. руб.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14 312,8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20,6%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29,8%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-3,3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33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18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Лидеры по сборам в разрезе регионов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за 2 квартал 2021 года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7530021"/>
              </p:ext>
            </p:extLst>
          </p:nvPr>
        </p:nvGraphicFramePr>
        <p:xfrm>
          <a:off x="0" y="843558"/>
          <a:ext cx="8856984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527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19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Лидеры по сборам премии среди региональных рынков </a:t>
            </a:r>
            <a:r>
              <a:rPr lang="ru-RU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автокаско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за 2 квартал 2021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06921"/>
              </p:ext>
            </p:extLst>
          </p:nvPr>
        </p:nvGraphicFramePr>
        <p:xfrm>
          <a:off x="179512" y="919761"/>
          <a:ext cx="8784976" cy="4225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23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62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28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57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38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4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 квартал 2021 г. 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Прирост по сравнению с 2 кварталом 2020 г. 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6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7060" marR="47060" marT="0" marB="0" vert="vert2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7060" marR="47060" marT="0" marB="0" vert="vert270" anchor="b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Премии, млн. руб.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vert="vert270" anchor="b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Число заключенных договоров, тыс. ед.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vert="vert270" anchor="b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Выплаты, млн. руб. 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vert="vert270" anchor="b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Премии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vert="vert270" anchor="b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Число заключенных договоров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vert="vert270" anchor="b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Выплаты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vert="vert27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Москва 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22144,0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381,2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12485,3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38,9%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9,4%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51,1%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Санкт-Петербург 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6194,2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135,9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3754,4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26,1%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15,8%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25,8%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Московская область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1321,4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38,8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722,8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24,3%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10,9%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69,4%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Свердловская область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1311,9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42,6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763,1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25,5%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8,0%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27,8%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Краснодарский край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1296,5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40,7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618,4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79,2%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62,0%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40,0%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Республика Татарстан 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1208,5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28,2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675,2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45,3%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20,8%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12,3%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7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Челябинская область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872,6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62,2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464,8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34,0%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9,2%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21,5%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8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Самарская область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815,3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33,8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477,1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14,8%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-48,0%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18,3%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9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Нижегородская область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778,6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25,8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473,6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40,8%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29,7%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36,4%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10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Ростовская область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631,1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20,9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304,3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54,0%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-4,4%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36,3%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11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Новосибирская область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548,2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14,9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325,8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46,8%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15,1%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33,1%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22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12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Тюменская область без ХМАО и ЯНАО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522,5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18,5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316,1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24,7%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10,1%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36,1%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13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+mn-lt"/>
                        </a:rPr>
                        <a:t>Респ</a:t>
                      </a:r>
                      <a:r>
                        <a:rPr lang="ru-RU" sz="900" dirty="0">
                          <a:effectLst/>
                          <a:latin typeface="+mn-lt"/>
                        </a:rPr>
                        <a:t>. Башкортостан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500,0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17,3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279,7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42,5%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24,9%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28,4%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14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Пермский край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493,0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17,9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226,9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25,4%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5,8%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14,1%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15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Красноярский край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492,4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43,0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343,9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21,6%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-14,0%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48,6%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16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Воронежская область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485,4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20,2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274,9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38,2%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15,5%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31,7%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17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Кемеровская область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440,3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20,4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267,4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12,4%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-57,3%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7,5%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18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Иркутская область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437,1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20,9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279,7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30,2%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-22,3%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39,7%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19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Ставропольский край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390,2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11,4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228,9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55,3%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47,0%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17,7%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20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Приморский край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334,9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7,7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233,8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12,1%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-37,3%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34,9%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60" marR="47060" marT="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7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C7C915F-71E4-46AA-8F96-85F80670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483518"/>
            <a:ext cx="7772400" cy="2640948"/>
          </a:xfrm>
        </p:spPr>
        <p:txBody>
          <a:bodyPr anchor="ctr"/>
          <a:lstStyle/>
          <a:p>
            <a:pPr indent="0"/>
            <a:r>
              <a:rPr lang="ru-RU" sz="2400" dirty="0"/>
              <a:t>1. Динамика рынка каско в России </a:t>
            </a:r>
          </a:p>
        </p:txBody>
      </p:sp>
      <p:pic>
        <p:nvPicPr>
          <p:cNvPr id="30722" name="Picture 2" descr="https://osago-balakovo.ru/wp-content/uploads/2017/06/kask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26631"/>
            <a:ext cx="4464496" cy="29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20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Рост премии среди региональных рынков </a:t>
            </a:r>
            <a:r>
              <a:rPr lang="ru-RU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автокаско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за 2 кв. 2021 по сравнению со 2 кв. 2020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04905819"/>
              </p:ext>
            </p:extLst>
          </p:nvPr>
        </p:nvGraphicFramePr>
        <p:xfrm>
          <a:off x="6445" y="771550"/>
          <a:ext cx="9289032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05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21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Рост премии среди региональных рынков </a:t>
            </a:r>
            <a:r>
              <a:rPr lang="ru-RU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автокаско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за 2 кв. 2021 по сравнению со 2 кв. 2020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23725"/>
              </p:ext>
            </p:extLst>
          </p:nvPr>
        </p:nvGraphicFramePr>
        <p:xfrm>
          <a:off x="179512" y="915566"/>
          <a:ext cx="8784976" cy="4130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5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8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Премии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заключенных договоров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Выплаты в руб.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Республика Крым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96,1%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74,6%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79,9%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Краснодарский край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79,2%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62,0%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Ставропольский край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55,3%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47,0%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17,7%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Ростовская область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-4,4%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36,3%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Волгоградская область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52,3%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6,1%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50,9%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Новосибирская область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46,8%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15,1%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33,1%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Саратовская область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46,8%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-6,5%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17,5%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Курская область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45,5%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-15,4%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58,6%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Республика Татарстан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45,3%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20,8%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12,3%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Чувашская Республика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43,5%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-1,0%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57,3%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Пензенская область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43,2%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-7,9%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65,8%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Респ</a:t>
                      </a:r>
                      <a:r>
                        <a:rPr lang="ru-RU" sz="1200" dirty="0">
                          <a:effectLst/>
                        </a:rPr>
                        <a:t>. Башкортостан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42,5%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24,9%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28,4%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Брянская область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42,1%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69,9%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58,6%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Смоленская область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41,1%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103,9%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14,5%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Нижегородская область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40,8%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29,7%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36,4%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Калужская область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40,7%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-1,9%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49,5%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Москва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38,9%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9,4%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51,1%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Кировская область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38,3%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8,4%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52,3%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Воронежская область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38,2%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15,5%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31,7%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1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Тульская область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37,4%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26,8%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33" marR="56533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39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C7C915F-71E4-46AA-8F96-85F80670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555526"/>
            <a:ext cx="7772400" cy="2640948"/>
          </a:xfrm>
        </p:spPr>
        <p:txBody>
          <a:bodyPr anchor="ctr"/>
          <a:lstStyle/>
          <a:p>
            <a:r>
              <a:rPr lang="ru-RU" sz="2400" dirty="0"/>
              <a:t>2. Спрос населения на автомобильные марки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и страхование каско</a:t>
            </a:r>
          </a:p>
        </p:txBody>
      </p:sp>
      <p:pic>
        <p:nvPicPr>
          <p:cNvPr id="31746" name="Picture 2" descr="https://avatars.mds.yandex.net/get-pdb/1806815/496fb5fb-8d27-4a92-960a-b909ecddd41b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1710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img.autosblogmexico.com/2019/11/01/27PgLqGM/maxresdefault-9c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51226"/>
            <a:ext cx="4232468" cy="23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15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23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Спрос населения на подержанные и новые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ТС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95422522"/>
              </p:ext>
            </p:extLst>
          </p:nvPr>
        </p:nvGraphicFramePr>
        <p:xfrm>
          <a:off x="323528" y="699542"/>
          <a:ext cx="84249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трелка вправо 6"/>
          <p:cNvSpPr/>
          <p:nvPr/>
        </p:nvSpPr>
        <p:spPr>
          <a:xfrm rot="20100000">
            <a:off x="5736331" y="1402430"/>
            <a:ext cx="64807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79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24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Спрос населения на подержанные и новые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ТС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15988"/>
              </p:ext>
            </p:extLst>
          </p:nvPr>
        </p:nvGraphicFramePr>
        <p:xfrm>
          <a:off x="395536" y="1100527"/>
          <a:ext cx="8208911" cy="378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5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7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37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Подержанные автомобили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Новые автомобили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кв. 2018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 кв. 2018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99,5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83,9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 кв. 2018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107,7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117,0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 кв. 2018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111,4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108,4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кв. 2019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110,6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98,5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 кв. 2019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108,4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86,0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 кв. 2019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107,0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77,1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 кв. 2019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114,8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84,4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кв. 2020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122,1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91,9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 кв. 2020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110,5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74,2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 кв. 2020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133,4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109,4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 кв. 2020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137,4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104,1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кв. 2021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139,0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111,0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2 кв. 2021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143,5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96,5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4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3 кв. 2021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145,8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92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98,7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50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25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Рост потребительского спроса на различные автомобильные бренды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в 3 кв. 2021 по сравнению с 3 кв. 2020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95789095"/>
              </p:ext>
            </p:extLst>
          </p:nvPr>
        </p:nvGraphicFramePr>
        <p:xfrm>
          <a:off x="539552" y="843558"/>
          <a:ext cx="8424936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475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26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Рост потребительского спроса на различные автомобильные бренды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в 3 кв. 2021 по сравнению с 3 кв. 2020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72620"/>
              </p:ext>
            </p:extLst>
          </p:nvPr>
        </p:nvGraphicFramePr>
        <p:xfrm>
          <a:off x="467544" y="1275606"/>
          <a:ext cx="8496943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2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80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Вольво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15,3%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11,1%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УАЗ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Ауди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10,6%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БМВ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Ниссан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6,8%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Хендай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6,3%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Тойота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4,8%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Мерседес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Лексус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3,9%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Митсубиси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Фольксваген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4168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7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27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Доля бренда в общем спросе на новые автомобили,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3 кв. 2021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55312955"/>
              </p:ext>
            </p:extLst>
          </p:nvPr>
        </p:nvGraphicFramePr>
        <p:xfrm>
          <a:off x="539552" y="843558"/>
          <a:ext cx="8424936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604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28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Доля бренда в общем спросе на новые автомобили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54320"/>
              </p:ext>
            </p:extLst>
          </p:nvPr>
        </p:nvGraphicFramePr>
        <p:xfrm>
          <a:off x="179512" y="1131590"/>
          <a:ext cx="8352927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9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29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55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99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БМВ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Мерседес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9,1%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Мазда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Хендай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Тойота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Ауди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Ниссан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Вольво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Фольксваген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Сузуки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Шевроле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Мицубиси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Пежо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Лексус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Хонда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26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29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Доля бренда в общем спросе на страхование каско,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3 кв. 2021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076946"/>
              </p:ext>
            </p:extLst>
          </p:nvPr>
        </p:nvGraphicFramePr>
        <p:xfrm>
          <a:off x="251520" y="915566"/>
          <a:ext cx="871296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162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3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2195736" y="123478"/>
            <a:ext cx="6840760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Основные показатели рынка </a:t>
            </a:r>
            <a:r>
              <a:rPr lang="ru-RU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автокаско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во 2 квартале 2021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70169"/>
              </p:ext>
            </p:extLst>
          </p:nvPr>
        </p:nvGraphicFramePr>
        <p:xfrm>
          <a:off x="109411" y="1203597"/>
          <a:ext cx="8927085" cy="3773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5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6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0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0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0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02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 рынку в целом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Рынок каско физлиц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Рынок каско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юрлиц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кв. 2021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кв. 2021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 2 кв. 2020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кв. 2021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кв. 2021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 2 кв. 2020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кв. 2021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кв. 2021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 2 кв. 2020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Страховые премии по договорам, заключенным за отчетный период, млрд. руб.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47,3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38,1%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31,3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35,5%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43,5%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6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Число договоров, заключенных за отчетный период, тыс. ед.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1 374,6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3,7%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1 124,8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-2,2%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249,9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42,1%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Страховые суммы по договорам, заключенным за отчетный период, млрд. руб.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2 049,1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41,3%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1 303,2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26,6%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745,9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77,2%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2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Количество урегулированных страховых случаев без учета отказов в страховой выплате, тыс. 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237,9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37,3%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159,4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38,1%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78,6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35,7%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4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Количество выплат, тыс. ед.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238,4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38,5%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162,6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40,3%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75,8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34,7%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04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Выплаты, млрд. 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27,5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40,1%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16,9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43,1%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10,6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35,7%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6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Средняя премия на договор, тыс. 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34,4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33,2%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27,9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38,6%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63,9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0,9%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6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Средняя страховая сумма на договор, тыс. 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1 490,7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36,2%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1 158,6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29,4%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2 985,1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24,7%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04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Средний тариф, 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2,3%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-2,2%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2,4%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7,1%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-19,1%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04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Средняя выплата, тыс. руб.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115,4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1,2%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103,9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140,1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04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Уровень выплат, 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58,1%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1,5%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53,9%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5,5%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66,4%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-5,4%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06" marR="49906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910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30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Доля бренда в общем спросе на новые автомобили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83014"/>
              </p:ext>
            </p:extLst>
          </p:nvPr>
        </p:nvGraphicFramePr>
        <p:xfrm>
          <a:off x="179512" y="1131590"/>
          <a:ext cx="8352927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9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29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55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99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Лада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БМВ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Мерседес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9,1%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Мазда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Хендай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Тойота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Ауди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Ниссан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Вольво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Фольксваген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Сузуки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Шевроле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Мицубиси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Пежо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Лексус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Хонда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89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70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31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Основные финансовые параметры рынка страхования каско в России 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(2 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кв.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2021)</a:t>
            </a:r>
            <a:endParaRPr lang="ru-RU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55390513"/>
              </p:ext>
            </p:extLst>
          </p:nvPr>
        </p:nvGraphicFramePr>
        <p:xfrm>
          <a:off x="0" y="997838"/>
          <a:ext cx="8833799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027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32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Основные финансовые параметры рынка страхования каско в России в 2020-2021 </a:t>
            </a:r>
            <a:r>
              <a:rPr lang="ru-RU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г.г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31189"/>
              </p:ext>
            </p:extLst>
          </p:nvPr>
        </p:nvGraphicFramePr>
        <p:xfrm>
          <a:off x="251522" y="1059581"/>
          <a:ext cx="8640957" cy="36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5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96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8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8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87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1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кв. 2020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кв. 2020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кв. 2020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кв. 2021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кв. 2021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Заработанные страховые премии, млн. руб.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43 065,3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44 699,9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45 856,4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45 927,8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49 094,4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Состоявшиеся убытки, млн. руб.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14 712,8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23 680,9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21 423,8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24 137,9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22 552,2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Скользящий коэффициент выплат,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Скользящий коэффициент убыточности,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Скользящий коэффициент расходов (без управленческих расходов),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8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Скользящий комбинированный коэффициент убыточности (без управленческих расходов),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82,2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82,8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81,8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82,1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99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C7C915F-71E4-46AA-8F96-85F80670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771550"/>
            <a:ext cx="7772400" cy="2640948"/>
          </a:xfrm>
        </p:spPr>
        <p:txBody>
          <a:bodyPr anchor="ctr"/>
          <a:lstStyle/>
          <a:p>
            <a:r>
              <a:rPr lang="ru-RU" sz="2400" dirty="0"/>
              <a:t>3. Оценка работы страховщиков на рынке страхования автотранспорта (</a:t>
            </a:r>
            <a:r>
              <a:rPr lang="ru-RU" sz="2400" dirty="0" err="1"/>
              <a:t>физ.лица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ru-RU" sz="2400" dirty="0"/>
              <a:t>в 3 квартале 2021 года</a:t>
            </a:r>
          </a:p>
        </p:txBody>
      </p:sp>
      <p:pic>
        <p:nvPicPr>
          <p:cNvPr id="32772" name="Picture 4" descr="https://blog.oy-li.ru/wp-content/uploads/2021/04/rentabeln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18142"/>
            <a:ext cx="5040560" cy="21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2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34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Динамика числа страхователей,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готовых подать жалобу на страховщика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D9883ABB-C717-43EE-8985-FCDA8C89EC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02653"/>
              </p:ext>
            </p:extLst>
          </p:nvPr>
        </p:nvGraphicFramePr>
        <p:xfrm>
          <a:off x="180208" y="1316136"/>
          <a:ext cx="8280920" cy="357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https://im0-tub-ru.yandex.net/i?id=82567eb41f4866668bbf31f55cace649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38" y="915566"/>
            <a:ext cx="1585568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27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35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Динамика доли страхователей, полностью или в основном удовлетворенных сотрудничеством с СК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95716787"/>
              </p:ext>
            </p:extLst>
          </p:nvPr>
        </p:nvGraphicFramePr>
        <p:xfrm>
          <a:off x="179512" y="1059582"/>
          <a:ext cx="8712968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трелка вправо 6"/>
          <p:cNvSpPr/>
          <p:nvPr/>
        </p:nvSpPr>
        <p:spPr>
          <a:xfrm rot="1500000">
            <a:off x="4392555" y="2607513"/>
            <a:ext cx="3595289" cy="3741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7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36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971600" y="123478"/>
            <a:ext cx="8064896" cy="1008112"/>
          </a:xfrm>
        </p:spPr>
        <p:txBody>
          <a:bodyPr anchor="ctr"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Отношение страхователей каско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 работе страховщиков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70952629"/>
              </p:ext>
            </p:extLst>
          </p:nvPr>
        </p:nvGraphicFramePr>
        <p:xfrm>
          <a:off x="0" y="915566"/>
          <a:ext cx="896448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458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37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r>
              <a:rPr lang="ru-RU" sz="2400" dirty="0"/>
              <a:t>Отношение страхователей каско к работе страховщиков по </a:t>
            </a:r>
            <a:r>
              <a:rPr lang="ru-RU" sz="2400" dirty="0" err="1"/>
              <a:t>автокаско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63735"/>
              </p:ext>
            </p:extLst>
          </p:nvPr>
        </p:nvGraphicFramePr>
        <p:xfrm>
          <a:off x="179512" y="987573"/>
          <a:ext cx="8640960" cy="2411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8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Удовлетворенных сотрудничеством с СК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87%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Удовлетворены урегулированием убытков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73%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СК надежная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</a:rPr>
                        <a:t>91%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СК полностью выполняет свои обязательства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89%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СК предоставляет качественное обслуживание при продаже полисов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90%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СК – это доступная компания с удобно расположенными офисами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effectLst/>
                        </a:rPr>
                        <a:t>91%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СК предлагает привлекательные финансовые условия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74%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СК – современная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93%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Готовы рекомендовать свою СК друзьям и знакомым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83%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6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СК предлагает широкий перечень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</a:rPr>
                        <a:t>доп.услуг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 в полисе каско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96%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6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При необходимости купить новый полис обратятся в свою СК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</a:rPr>
                        <a:t>82%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69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C7C915F-71E4-46AA-8F96-85F80670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635646"/>
            <a:ext cx="7272808" cy="768740"/>
          </a:xfrm>
        </p:spPr>
        <p:txBody>
          <a:bodyPr anchor="ctr"/>
          <a:lstStyle/>
          <a:p>
            <a:r>
              <a:rPr lang="ru-RU" sz="2400" dirty="0"/>
              <a:t>4. Основные выводы</a:t>
            </a:r>
          </a:p>
        </p:txBody>
      </p:sp>
      <p:pic>
        <p:nvPicPr>
          <p:cNvPr id="33794" name="Picture 2" descr="https://i.siteapi.org/FqwWB75qC5hgCvoxsYlOse3cmBQ=/fit-in/1400x1000/center/top/596efcf47164ff2.ru.s.siteapi.org/img/94u43z6ozi0wwc0ggkogokccws8k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211711"/>
            <a:ext cx="5472609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33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39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1. Спрос на автомобили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987574"/>
            <a:ext cx="1656184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Наибольший прирост интереса к приобретению автомобилей </a:t>
            </a:r>
            <a:endParaRPr lang="ru-RU" b="1" dirty="0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9" y="2870991"/>
            <a:ext cx="747769" cy="50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s://www.safetyvestchina.com/wp-content/uploads/sites/108/2016/03/1-vol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70" y="2034457"/>
            <a:ext cx="794368" cy="7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bumper-stickers.ru/68628-thickbox_default/logotip-ford-fo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781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tatic.tildacdn.com/tild6562-6633-4939-a432-363236613935/ua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3126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wallpaperscave.ru/images/original/18/10-18/vehicles-cars-audi-928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1" y="4371950"/>
            <a:ext cx="896805" cy="6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771800" y="987574"/>
            <a:ext cx="1656184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Самый высокий рост спроса среди новых автомобилей</a:t>
            </a:r>
            <a:endParaRPr lang="ru-RU" b="1" dirty="0"/>
          </a:p>
        </p:txBody>
      </p:sp>
      <p:pic>
        <p:nvPicPr>
          <p:cNvPr id="26" name="Picture 2" descr="https://www.safetyvestchina.com/wp-content/uploads/sites/108/2016/03/1-volv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40" y="2643758"/>
            <a:ext cx="717007" cy="7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https://fplogoimages.withfloats.com/actual/5cae3fc61300c400014f487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39" y="3403072"/>
            <a:ext cx="780985" cy="3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39" y="3795886"/>
            <a:ext cx="780985" cy="5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https://s.auto.drom.ru/i24235/pubs/4/70045/3041246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84927"/>
            <a:ext cx="719299" cy="5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4860032" y="987574"/>
            <a:ext cx="1656184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Самые востребованные бренды (3 кв. 2021, новые ТС)</a:t>
            </a:r>
            <a:endParaRPr lang="ru-RU" b="1" dirty="0"/>
          </a:p>
        </p:txBody>
      </p:sp>
      <p:pic>
        <p:nvPicPr>
          <p:cNvPr id="38" name="Picture 2" descr="https://s.auto.drom.ru/i24235/pubs/4/70045/3041246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01" y="1995686"/>
            <a:ext cx="719299" cy="5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73" y="2643758"/>
            <a:ext cx="780985" cy="5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2" descr="https://pluspng.com/img-png/kia-logo-png-kia-logo-png-transparent-amp-svg-vector-pluspng-2400x24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01" y="3219822"/>
            <a:ext cx="783457" cy="7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https://fplogoimages.withfloats.com/actual/5cae3fc61300c400014f487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7894"/>
            <a:ext cx="780985" cy="3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https://avatars.mds.yandex.net/get-zen_doc/175604/pub_5bc9dfcc4b784900ac540794_5bc9dfdbcb915300a9d98883/scale_12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9942"/>
            <a:ext cx="1000975" cy="56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7020272" y="987574"/>
            <a:ext cx="1728192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Из числа новых ТС при снижении спроса удержать свои позиции на рынке могут прежде всего: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4" name="Picture 31" descr="https://a.allegroimg.com/original/018cc0/5663ee12437eb5edaac98d0d549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03393"/>
            <a:ext cx="72008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https://shoppingator.ru/pict/tovar/httpswwwmain-cdn.sbermegamarket.ru/hlr-system/1635825/100023608358b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33765"/>
            <a:ext cx="1224136" cy="8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https://live.staticflickr.com/2843/9970227195_0e4df99308_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80724"/>
            <a:ext cx="839298" cy="83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https://bumper-stickers.ru/68628-thickbox_default/logotip-ford-ford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24" y="1821325"/>
            <a:ext cx="1049666" cy="10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2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4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2195736" y="123478"/>
            <a:ext cx="6840760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Основные показатели рынка </a:t>
            </a:r>
            <a:r>
              <a:rPr lang="ru-RU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автокаско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в 3 квартале 2021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5B2456E-B669-4337-A648-81620AFC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48810"/>
              </p:ext>
            </p:extLst>
          </p:nvPr>
        </p:nvGraphicFramePr>
        <p:xfrm>
          <a:off x="251520" y="987574"/>
          <a:ext cx="8640961" cy="3254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331697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48674505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87425149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94708028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6575831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717355094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3294617045"/>
                    </a:ext>
                  </a:extLst>
                </a:gridCol>
              </a:tblGrid>
              <a:tr h="366556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3 кв. 2020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4 кв. 2020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 кв. 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 кв. 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3 кв. 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3 кв. 2021 к 3 кв. 2020 года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0170184"/>
                  </a:ext>
                </a:extLst>
              </a:tr>
              <a:tr h="424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Страховые премии по договорам, заключенным за отчетный период, млрд. руб.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46,5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50,1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39,8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47,3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52,1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12,2%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50181"/>
                  </a:ext>
                </a:extLst>
              </a:tr>
              <a:tr h="303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Число договоров, заключенных за отчетный период, тыс. ед.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1 629,7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1 012,9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1 154,4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1 374,6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1 548,7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-5,0%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4202690"/>
                  </a:ext>
                </a:extLst>
              </a:tr>
              <a:tr h="424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Страховые суммы по договорам, заключенным за отчетный период, млрд. руб.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1 984,8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2 055,0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1 727,0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2 049,1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2 298,7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15,8%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793123"/>
                  </a:ext>
                </a:extLst>
              </a:tr>
              <a:tr h="3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Количество урегулированных страховых случаев без учета отказов в страховой выплате, тыс. ед.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298,3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196,5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237,9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252,3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24,6%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4214702"/>
                  </a:ext>
                </a:extLst>
              </a:tr>
              <a:tr h="185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Количество выплат, тыс. ед.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245,6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254,1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238,4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251,5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2,4%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864038"/>
                  </a:ext>
                </a:extLst>
              </a:tr>
              <a:tr h="185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Выплаты, млрд. руб.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26,0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24,3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6,5%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5379281"/>
                  </a:ext>
                </a:extLst>
              </a:tr>
              <a:tr h="185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Средняя премия на договор,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28,5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49,5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34,5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34,4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33,7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18,0%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5491682"/>
                  </a:ext>
                </a:extLst>
              </a:tr>
              <a:tr h="243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Средняя страховая сумма на договор, тыс. руб.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1 217,8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2 028,8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1 495,9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1 490,7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1 484,3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21,9%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8130872"/>
                  </a:ext>
                </a:extLst>
              </a:tr>
              <a:tr h="185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Средний тариф,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2,3%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2,4%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2,3%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-3,1%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763810"/>
                  </a:ext>
                </a:extLst>
              </a:tr>
              <a:tr h="185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Средняя выплата, тыс. руб.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105,8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106,1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121,7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115,4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110,1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4,0%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690498"/>
                  </a:ext>
                </a:extLst>
              </a:tr>
              <a:tr h="185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Уровень выплат,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56%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54%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61%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58%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+mn-lt"/>
                        </a:rPr>
                        <a:t>53%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-5,0%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96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769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40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2. Убыточность </a:t>
            </a:r>
            <a:r>
              <a:rPr lang="ru-RU" sz="2400" dirty="0" err="1">
                <a:solidFill>
                  <a:srgbClr val="002060"/>
                </a:solidFill>
              </a:rPr>
              <a:t>автокаско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59" y="925358"/>
            <a:ext cx="4608512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Коэффициент убыточности: 85,6% 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9952" y="2067694"/>
            <a:ext cx="4608512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Максимальное значение за год</a:t>
            </a:r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 rot="10800000">
            <a:off x="5832137" y="1429414"/>
            <a:ext cx="1512168" cy="653472"/>
            <a:chOff x="4932416" y="792088"/>
            <a:chExt cx="556045" cy="556045"/>
          </a:xfrm>
          <a:scene3d>
            <a:camera prst="orthographicFront"/>
            <a:lightRig rig="threePt" dir="t"/>
          </a:scene3d>
        </p:grpSpPr>
        <p:sp>
          <p:nvSpPr>
            <p:cNvPr id="14" name="Стрелка вниз 13"/>
            <p:cNvSpPr/>
            <p:nvPr/>
          </p:nvSpPr>
          <p:spPr>
            <a:xfrm>
              <a:off x="4932416" y="792088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4211959" y="3287776"/>
            <a:ext cx="4608512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Требует пристального внимания</a:t>
            </a:r>
            <a:endParaRPr lang="ru-RU" b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5841403" y="2643758"/>
            <a:ext cx="1512168" cy="653472"/>
            <a:chOff x="4932416" y="792088"/>
            <a:chExt cx="556045" cy="556045"/>
          </a:xfrm>
          <a:scene3d>
            <a:camera prst="orthographicFront"/>
            <a:lightRig rig="threePt" dir="t"/>
          </a:scene3d>
        </p:grpSpPr>
        <p:sp>
          <p:nvSpPr>
            <p:cNvPr id="18" name="Стрелка вниз 17"/>
            <p:cNvSpPr/>
            <p:nvPr/>
          </p:nvSpPr>
          <p:spPr>
            <a:xfrm>
              <a:off x="4932416" y="792088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287244805"/>
              </p:ext>
            </p:extLst>
          </p:nvPr>
        </p:nvGraphicFramePr>
        <p:xfrm>
          <a:off x="15667" y="1059582"/>
          <a:ext cx="390826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4283964" y="4299942"/>
            <a:ext cx="4608512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Уровень выплат: 58%          53%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7353571" y="451596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69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41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3. Удовлетворённость клиентов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D9883ABB-C717-43EE-8985-FCDA8C89EC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424997"/>
              </p:ext>
            </p:extLst>
          </p:nvPr>
        </p:nvGraphicFramePr>
        <p:xfrm>
          <a:off x="180208" y="1203598"/>
          <a:ext cx="338368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987574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n-lt"/>
              </a:rPr>
              <a:t>Динамика страхователей, готовых подать жалобу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89504982"/>
              </p:ext>
            </p:extLst>
          </p:nvPr>
        </p:nvGraphicFramePr>
        <p:xfrm>
          <a:off x="4427984" y="1264574"/>
          <a:ext cx="4464496" cy="109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трелка вправо 8"/>
          <p:cNvSpPr/>
          <p:nvPr/>
        </p:nvSpPr>
        <p:spPr>
          <a:xfrm rot="1500000">
            <a:off x="7744989" y="1952891"/>
            <a:ext cx="508898" cy="1347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70389" y="987574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Динамика удовлетворенности клиентов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727694" y="2427734"/>
            <a:ext cx="3644506" cy="379302"/>
            <a:chOff x="4932416" y="792088"/>
            <a:chExt cx="556045" cy="556045"/>
          </a:xfrm>
          <a:scene3d>
            <a:camera prst="orthographicFront"/>
            <a:lightRig rig="threePt" dir="t"/>
          </a:scene3d>
        </p:grpSpPr>
        <p:sp>
          <p:nvSpPr>
            <p:cNvPr id="12" name="Стрелка вниз 11"/>
            <p:cNvSpPr/>
            <p:nvPr/>
          </p:nvSpPr>
          <p:spPr>
            <a:xfrm>
              <a:off x="4932416" y="792088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943674" y="2931790"/>
            <a:ext cx="7516757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Нарастание неудовлетворенности работой страховщиков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3674" y="4155926"/>
            <a:ext cx="7588766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Прежде всего – в связи с урегулированием убытков</a:t>
            </a:r>
            <a:endParaRPr lang="ru-RU" b="1" dirty="0"/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4342011" y="3435846"/>
            <a:ext cx="528377" cy="72008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21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42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3.1.  Причина неудовлетворённости клиентов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в части урегулирования убытков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187624" y="1491630"/>
            <a:ext cx="3644506" cy="285425"/>
            <a:chOff x="4932416" y="792088"/>
            <a:chExt cx="556045" cy="556045"/>
          </a:xfrm>
          <a:scene3d>
            <a:camera prst="orthographicFront"/>
            <a:lightRig rig="threePt" dir="t"/>
          </a:scene3d>
        </p:grpSpPr>
        <p:sp>
          <p:nvSpPr>
            <p:cNvPr id="12" name="Стрелка вниз 11"/>
            <p:cNvSpPr/>
            <p:nvPr/>
          </p:nvSpPr>
          <p:spPr>
            <a:xfrm>
              <a:off x="4932416" y="792088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79513" y="1131590"/>
            <a:ext cx="5616624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2020 год: пандемия </a:t>
            </a:r>
            <a:r>
              <a:rPr lang="ru-RU" b="1" dirty="0" err="1">
                <a:solidFill>
                  <a:srgbClr val="002060"/>
                </a:solidFill>
              </a:rPr>
              <a:t>коронавируса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3219822"/>
            <a:ext cx="5688632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Увеличение сроков поставки </a:t>
            </a:r>
            <a:r>
              <a:rPr lang="ru-RU" b="1" dirty="0" err="1">
                <a:solidFill>
                  <a:srgbClr val="002060"/>
                </a:solidFill>
              </a:rPr>
              <a:t>зап.частей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Увеличение сроков ремонта ТС</a:t>
            </a:r>
            <a:endParaRPr lang="ru-RU" b="1" dirty="0"/>
          </a:p>
        </p:txBody>
      </p:sp>
      <p:pic>
        <p:nvPicPr>
          <p:cNvPr id="34818" name="Picture 2" descr="https://lasvillas.ru/wp-content/uploads/2020/03/Coronavirus-CDC-1600x900-compress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42" y="907463"/>
            <a:ext cx="2077038" cy="11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54724" y="1777055"/>
            <a:ext cx="5616625" cy="3626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Дефицит запасных частей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2499742"/>
            <a:ext cx="5591837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Отсутствие запасных частей на складах</a:t>
            </a:r>
            <a:endParaRPr lang="ru-RU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187624" y="1995686"/>
            <a:ext cx="3644506" cy="504056"/>
            <a:chOff x="4932416" y="792088"/>
            <a:chExt cx="556045" cy="738931"/>
          </a:xfrm>
          <a:scene3d>
            <a:camera prst="orthographicFront"/>
            <a:lightRig rig="threePt" dir="t"/>
          </a:scene3d>
        </p:grpSpPr>
        <p:sp>
          <p:nvSpPr>
            <p:cNvPr id="20" name="Стрелка вниз 19"/>
            <p:cNvSpPr/>
            <p:nvPr/>
          </p:nvSpPr>
          <p:spPr>
            <a:xfrm>
              <a:off x="4932416" y="974974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187624" y="2859782"/>
            <a:ext cx="3644506" cy="379302"/>
            <a:chOff x="4932416" y="792088"/>
            <a:chExt cx="556045" cy="556045"/>
          </a:xfrm>
          <a:scene3d>
            <a:camera prst="orthographicFront"/>
            <a:lightRig rig="threePt" dir="t"/>
          </a:scene3d>
        </p:grpSpPr>
        <p:sp>
          <p:nvSpPr>
            <p:cNvPr id="23" name="Стрелка вниз 22"/>
            <p:cNvSpPr/>
            <p:nvPr/>
          </p:nvSpPr>
          <p:spPr>
            <a:xfrm>
              <a:off x="4932416" y="792088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79512" y="4155926"/>
            <a:ext cx="5688632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Недовольство клиентов</a:t>
            </a:r>
            <a:endParaRPr lang="ru-RU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187624" y="3795886"/>
            <a:ext cx="3644506" cy="379302"/>
            <a:chOff x="4932416" y="792088"/>
            <a:chExt cx="556045" cy="556045"/>
          </a:xfrm>
          <a:scene3d>
            <a:camera prst="orthographicFront"/>
            <a:lightRig rig="threePt" dir="t"/>
          </a:scene3d>
        </p:grpSpPr>
        <p:sp>
          <p:nvSpPr>
            <p:cNvPr id="27" name="Стрелка вниз 26"/>
            <p:cNvSpPr/>
            <p:nvPr/>
          </p:nvSpPr>
          <p:spPr>
            <a:xfrm>
              <a:off x="4932416" y="792088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pic>
        <p:nvPicPr>
          <p:cNvPr id="34822" name="Picture 6" descr="https://ae01.alicdn.com/kf/UTB8TJRgq_zIXKJkSafVq6yWgXXah.jpg?from=https://ae01.alicdn.com/kf/UTB8TJRgq_zIXKJkSafVq6yWgXX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33" y="2138399"/>
            <a:ext cx="2497448" cy="12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https://newcolor-auto.ru/wp-content/uploads/2020/11/mcgriff_accident_red-1-2048x1089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36" y="3435846"/>
            <a:ext cx="2658283" cy="14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02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43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4. Падение продаж автомобилей, сентябрь 2021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48799258"/>
              </p:ext>
            </p:extLst>
          </p:nvPr>
        </p:nvGraphicFramePr>
        <p:xfrm>
          <a:off x="-1980728" y="843558"/>
          <a:ext cx="120973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6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44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4.1.  Причины падения продаж ТС (1)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059582"/>
            <a:ext cx="3744415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Обычная причина:</a:t>
            </a:r>
            <a:endParaRPr lang="ru-RU" b="1" dirty="0"/>
          </a:p>
        </p:txBody>
      </p:sp>
      <p:pic>
        <p:nvPicPr>
          <p:cNvPr id="35842" name="Picture 2" descr="https://biospectrumindia.com/uploads/articles/euro-10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2" y="1931470"/>
            <a:ext cx="1419008" cy="11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anvitek.com/media/post/image/m/o/money-arr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anvitek.com/media/post/image/m/o/money-arrow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 descr="https://bizneszarabotok.ru/files/kurs_dolla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76" y="1917088"/>
            <a:ext cx="1872208" cy="115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192475" y="843558"/>
            <a:ext cx="3627997" cy="9091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Однако: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курсы валют не растут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776" y="3311848"/>
            <a:ext cx="8207696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Реальные причины:</a:t>
            </a:r>
            <a:endParaRPr lang="ru-RU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368740" y="3849784"/>
            <a:ext cx="556045" cy="556045"/>
            <a:chOff x="4932416" y="792088"/>
            <a:chExt cx="556045" cy="556045"/>
          </a:xfrm>
          <a:scene3d>
            <a:camera prst="orthographicFront"/>
            <a:lightRig rig="threePt" dir="t"/>
          </a:scene3d>
        </p:grpSpPr>
        <p:sp>
          <p:nvSpPr>
            <p:cNvPr id="15" name="Стрелка вниз 14"/>
            <p:cNvSpPr/>
            <p:nvPr/>
          </p:nvSpPr>
          <p:spPr>
            <a:xfrm>
              <a:off x="4932416" y="792088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612776" y="4443957"/>
            <a:ext cx="2231032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Подорожание ТС</a:t>
            </a:r>
            <a:endParaRPr lang="ru-RU" b="1" dirty="0"/>
          </a:p>
        </p:txBody>
      </p:sp>
      <p:sp>
        <p:nvSpPr>
          <p:cNvPr id="22" name="Двойная стрелка вверх/вниз 21"/>
          <p:cNvSpPr/>
          <p:nvPr/>
        </p:nvSpPr>
        <p:spPr>
          <a:xfrm rot="3900000">
            <a:off x="4201846" y="967860"/>
            <a:ext cx="477736" cy="1616222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50" name="Picture 10" descr="https://avatars.mds.yandex.net/get-zen_doc/1540250/pub_5e7ce7f7b819ef30b6bada1a_5e84ac5e0d0caf3769294030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798383"/>
            <a:ext cx="3312368" cy="127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 rot="16200000">
            <a:off x="4366479" y="1871585"/>
            <a:ext cx="363602" cy="1288395"/>
            <a:chOff x="5057526" y="652902"/>
            <a:chExt cx="583849" cy="557610"/>
          </a:xfrm>
          <a:scene3d>
            <a:camera prst="orthographicFront"/>
            <a:lightRig rig="threePt" dir="t"/>
          </a:scene3d>
        </p:grpSpPr>
        <p:sp>
          <p:nvSpPr>
            <p:cNvPr id="28" name="Стрелка вниз 27"/>
            <p:cNvSpPr/>
            <p:nvPr/>
          </p:nvSpPr>
          <p:spPr>
            <a:xfrm>
              <a:off x="5085330" y="652902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257973" y="3858643"/>
            <a:ext cx="556045" cy="556045"/>
            <a:chOff x="4932416" y="792088"/>
            <a:chExt cx="556045" cy="556045"/>
          </a:xfrm>
          <a:scene3d>
            <a:camera prst="orthographicFront"/>
            <a:lightRig rig="threePt" dir="t"/>
          </a:scene3d>
        </p:grpSpPr>
        <p:sp>
          <p:nvSpPr>
            <p:cNvPr id="31" name="Стрелка вниз 30"/>
            <p:cNvSpPr/>
            <p:nvPr/>
          </p:nvSpPr>
          <p:spPr>
            <a:xfrm>
              <a:off x="4932416" y="792088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33" name="Скругленный прямоугольник 32"/>
          <p:cNvSpPr/>
          <p:nvPr/>
        </p:nvSpPr>
        <p:spPr>
          <a:xfrm>
            <a:off x="2987824" y="4462067"/>
            <a:ext cx="3096344" cy="4859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Стагнация доходов населения</a:t>
            </a:r>
            <a:endParaRPr lang="ru-RU" b="1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7246306" y="3858643"/>
            <a:ext cx="556045" cy="556045"/>
            <a:chOff x="4932416" y="792088"/>
            <a:chExt cx="556045" cy="556045"/>
          </a:xfrm>
          <a:scene3d>
            <a:camera prst="orthographicFront"/>
            <a:lightRig rig="threePt" dir="t"/>
          </a:scene3d>
        </p:grpSpPr>
        <p:sp>
          <p:nvSpPr>
            <p:cNvPr id="35" name="Стрелка вниз 34"/>
            <p:cNvSpPr/>
            <p:nvPr/>
          </p:nvSpPr>
          <p:spPr>
            <a:xfrm>
              <a:off x="4932416" y="792088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6228185" y="4462067"/>
            <a:ext cx="2592288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Дефицит новых ТС</a:t>
            </a:r>
            <a:endParaRPr lang="ru-RU" b="1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924785" y="1589171"/>
            <a:ext cx="556045" cy="556045"/>
            <a:chOff x="4932416" y="792088"/>
            <a:chExt cx="556045" cy="556045"/>
          </a:xfrm>
          <a:scene3d>
            <a:camera prst="orthographicFront"/>
            <a:lightRig rig="threePt" dir="t"/>
          </a:scene3d>
        </p:grpSpPr>
        <p:sp>
          <p:nvSpPr>
            <p:cNvPr id="39" name="Стрелка вниз 38"/>
            <p:cNvSpPr/>
            <p:nvPr/>
          </p:nvSpPr>
          <p:spPr>
            <a:xfrm>
              <a:off x="4932416" y="792088"/>
              <a:ext cx="556045" cy="556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3">
                <a:lumMod val="50000"/>
                <a:alpha val="90000"/>
              </a:schemeClr>
            </a:solidFill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трелка вниз 4"/>
            <p:cNvSpPr/>
            <p:nvPr/>
          </p:nvSpPr>
          <p:spPr>
            <a:xfrm>
              <a:off x="5057526" y="792088"/>
              <a:ext cx="305825" cy="418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20511" y="27508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</a:t>
            </a:r>
          </a:p>
        </p:txBody>
      </p:sp>
    </p:spTree>
    <p:extLst>
      <p:ext uri="{BB962C8B-B14F-4D97-AF65-F5344CB8AC3E}">
        <p14:creationId xmlns:p14="http://schemas.microsoft.com/office/powerpoint/2010/main" val="2342408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45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4.1.  Причины падения продаж ТС (2)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83809031"/>
              </p:ext>
            </p:extLst>
          </p:nvPr>
        </p:nvGraphicFramePr>
        <p:xfrm>
          <a:off x="2339752" y="915566"/>
          <a:ext cx="81369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1616861"/>
              </p:ext>
            </p:extLst>
          </p:nvPr>
        </p:nvGraphicFramePr>
        <p:xfrm>
          <a:off x="179512" y="3075806"/>
          <a:ext cx="410445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383800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46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619672" y="123478"/>
            <a:ext cx="7416824" cy="864096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5. Стабилизация рынка - позитивная тенденция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49877427"/>
              </p:ext>
            </p:extLst>
          </p:nvPr>
        </p:nvGraphicFramePr>
        <p:xfrm>
          <a:off x="251520" y="843558"/>
          <a:ext cx="86409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95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3363839"/>
            <a:ext cx="4824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Порватов Михаил Николаевич,</a:t>
            </a:r>
          </a:p>
          <a:p>
            <a:pPr algn="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Всероссийский союз страховщиков</a:t>
            </a:r>
          </a:p>
          <a:p>
            <a:pPr algn="r"/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Зубец Алексей Николаевич,</a:t>
            </a:r>
          </a:p>
          <a:p>
            <a:pPr algn="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ООО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Финунивергрупп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», </a:t>
            </a:r>
          </a:p>
          <a:p>
            <a:pPr algn="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Центр социально-экономических исследований</a:t>
            </a:r>
          </a:p>
          <a:p>
            <a:pPr algn="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Финансового университета при Правительстве РФ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192367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835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5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2195736" y="123478"/>
            <a:ext cx="6840760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Основные показатели рынка </a:t>
            </a:r>
            <a:r>
              <a:rPr lang="ru-RU" sz="2400" dirty="0" err="1">
                <a:solidFill>
                  <a:schemeClr val="tx2"/>
                </a:solidFill>
                <a:cs typeface="Times New Roman" panose="02020603050405020304" pitchFamily="18" charset="0"/>
              </a:rPr>
              <a:t>автокаско</a:t>
            </a:r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по итогам 9 мес. 2021 года </a:t>
            </a:r>
            <a:r>
              <a:rPr lang="ru-RU" sz="1600" i="1" dirty="0">
                <a:solidFill>
                  <a:schemeClr val="tx2"/>
                </a:solidFill>
                <a:cs typeface="Times New Roman" panose="02020603050405020304" pitchFamily="18" charset="0"/>
              </a:rPr>
              <a:t>(данные Банка России)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46162358"/>
              </p:ext>
            </p:extLst>
          </p:nvPr>
        </p:nvGraphicFramePr>
        <p:xfrm>
          <a:off x="422314" y="987574"/>
          <a:ext cx="8712968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9026" y="3075805"/>
            <a:ext cx="545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+mn-lt"/>
              </a:rPr>
              <a:t>148 млрд. руб</a:t>
            </a:r>
            <a:r>
              <a:rPr lang="ru-RU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5176" y="3147814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+mn-lt"/>
              </a:rPr>
              <a:t>90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+mn-lt"/>
              </a:rPr>
              <a:t>млрд. руб</a:t>
            </a:r>
            <a:r>
              <a:rPr lang="ru-RU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960" y="4158421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+mn-lt"/>
              </a:rPr>
              <a:t>4,1 млн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2789586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+mn-lt"/>
              </a:rPr>
              <a:t>36,1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+mn-lt"/>
              </a:rPr>
              <a:t>тыс. руб</a:t>
            </a:r>
            <a:r>
              <a:rPr lang="ru-RU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3396169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+mn-lt"/>
              </a:rPr>
              <a:t>81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+mn-lt"/>
              </a:rPr>
              <a:t>млрд. руб</a:t>
            </a:r>
            <a:r>
              <a:rPr lang="ru-RU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4091" y="3304494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+mn-lt"/>
              </a:rPr>
              <a:t>724,3 тыс.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+mn-lt"/>
              </a:rPr>
              <a:t>руб</a:t>
            </a:r>
            <a:r>
              <a:rPr lang="ru-RU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2764" y="39663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116,4 тыс. руб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8414290" y="4114986"/>
            <a:ext cx="15694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4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6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403648" y="123478"/>
            <a:ext cx="7632848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Концентрация рынка каско по премиям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38733444"/>
              </p:ext>
            </p:extLst>
          </p:nvPr>
        </p:nvGraphicFramePr>
        <p:xfrm>
          <a:off x="395536" y="843558"/>
          <a:ext cx="84249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38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7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403648" y="123478"/>
            <a:ext cx="7632848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Концентрация рынка каско </a:t>
            </a:r>
            <a:r>
              <a:rPr lang="ru-RU" sz="1600" i="1" dirty="0">
                <a:solidFill>
                  <a:schemeClr val="tx2"/>
                </a:solidFill>
                <a:cs typeface="Times New Roman" panose="02020603050405020304" pitchFamily="18" charset="0"/>
              </a:rPr>
              <a:t>(топ-10 СК, 9 мес. 2021)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50451224"/>
              </p:ext>
            </p:extLst>
          </p:nvPr>
        </p:nvGraphicFramePr>
        <p:xfrm>
          <a:off x="467544" y="699542"/>
          <a:ext cx="8496944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05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8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403648" y="123478"/>
            <a:ext cx="7632848" cy="792088"/>
          </a:xfrm>
        </p:spPr>
        <p:txBody>
          <a:bodyPr anchor="ctr"/>
          <a:lstStyle/>
          <a:p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Доля физлиц в общем числе договоров </a:t>
            </a:r>
          </a:p>
          <a:p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и объеме  премий по автокаско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87EB5B-1BD7-4C3E-AA25-BDACAC0CC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44045"/>
            <a:ext cx="60033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2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6171-4C7A-4850-B9AA-F5BCDF0F1DDD}" type="slidenum">
              <a:rPr lang="ru-RU" smtClean="0"/>
              <a:t>9</a:t>
            </a:fld>
            <a:endParaRPr lang="ru-RU" dirty="0"/>
          </a:p>
        </p:txBody>
      </p:sp>
      <p:sp>
        <p:nvSpPr>
          <p:cNvPr id="1048589" name="Текст 3"/>
          <p:cNvSpPr>
            <a:spLocks noGrp="1"/>
          </p:cNvSpPr>
          <p:nvPr>
            <p:ph type="body" idx="13"/>
          </p:nvPr>
        </p:nvSpPr>
        <p:spPr>
          <a:xfrm>
            <a:off x="1835696" y="123478"/>
            <a:ext cx="7200800" cy="792088"/>
          </a:xfrm>
        </p:spPr>
        <p:txBody>
          <a:bodyPr anchor="ctr"/>
          <a:lstStyle/>
          <a:p>
            <a:pPr lvl="0"/>
            <a:r>
              <a:rPr lang="ru-RU" sz="2400" dirty="0">
                <a:solidFill>
                  <a:schemeClr val="tx2"/>
                </a:solidFill>
                <a:cs typeface="Times New Roman" panose="02020603050405020304" pitchFamily="18" charset="0"/>
              </a:rPr>
              <a:t>Частота наступления страховых случаев</a:t>
            </a:r>
          </a:p>
          <a:p>
            <a:pPr lvl="0"/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(количество урегулированных страховых случаев к числу заключенных договоров)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85500704"/>
              </p:ext>
            </p:extLst>
          </p:nvPr>
        </p:nvGraphicFramePr>
        <p:xfrm>
          <a:off x="323528" y="987574"/>
          <a:ext cx="86409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7881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C6D9C7EF-A741-4DB1-9856-34C0A7AA9BD1}" vid="{266CC0E6-85F8-484D-9151-31B2058BD426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17864</TotalTime>
  <Words>3345</Words>
  <Application>Microsoft Office PowerPoint</Application>
  <PresentationFormat>Экран (16:9)</PresentationFormat>
  <Paragraphs>1268</Paragraphs>
  <Slides>47</Slides>
  <Notes>0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Тема1</vt:lpstr>
      <vt:lpstr>Анализ состояния рынка страхования каско в России по итогам 3 квартала 2021 года        г. Москва, 9 декабря 2021 года</vt:lpstr>
      <vt:lpstr>1. Динамика рынка каско в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Спрос населения на автомобильные марки  и страхование каско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Оценка работы страховщиков на рынке страхования автотранспорта (физ.лица) в 3 квартале 2021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4. Основные 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для использования на территории РСА Заголовок 32 pt (min. 28 pt)</dc:title>
  <dc:creator>Самошин Алексей Александрович</dc:creator>
  <cp:lastModifiedBy>Порватов Михаил Николаевич</cp:lastModifiedBy>
  <cp:revision>151</cp:revision>
  <cp:lastPrinted>2021-12-09T06:17:32Z</cp:lastPrinted>
  <dcterms:created xsi:type="dcterms:W3CDTF">2018-08-13T07:18:19Z</dcterms:created>
  <dcterms:modified xsi:type="dcterms:W3CDTF">2021-12-09T06:17:38Z</dcterms:modified>
</cp:coreProperties>
</file>