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8" r:id="rId2"/>
  </p:sldMasterIdLst>
  <p:notesMasterIdLst>
    <p:notesMasterId r:id="rId21"/>
  </p:notesMasterIdLst>
  <p:handoutMasterIdLst>
    <p:handoutMasterId r:id="rId22"/>
  </p:handoutMasterIdLst>
  <p:sldIdLst>
    <p:sldId id="272" r:id="rId3"/>
    <p:sldId id="284" r:id="rId4"/>
    <p:sldId id="281" r:id="rId5"/>
    <p:sldId id="285" r:id="rId6"/>
    <p:sldId id="282" r:id="rId7"/>
    <p:sldId id="280" r:id="rId8"/>
    <p:sldId id="266" r:id="rId9"/>
    <p:sldId id="273" r:id="rId10"/>
    <p:sldId id="274" r:id="rId11"/>
    <p:sldId id="268" r:id="rId12"/>
    <p:sldId id="275" r:id="rId13"/>
    <p:sldId id="267" r:id="rId14"/>
    <p:sldId id="271" r:id="rId15"/>
    <p:sldId id="276" r:id="rId16"/>
    <p:sldId id="277" r:id="rId17"/>
    <p:sldId id="279" r:id="rId18"/>
    <p:sldId id="278" r:id="rId19"/>
    <p:sldId id="283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 Martynov" initials="EM" lastIdx="1" clrIdx="0">
    <p:extLst>
      <p:ext uri="{19B8F6BF-5375-455C-9EA6-DF929625EA0E}">
        <p15:presenceInfo xmlns:p15="http://schemas.microsoft.com/office/powerpoint/2012/main" userId="S-1-5-21-4107319101-3922934321-212165022-1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B15"/>
    <a:srgbClr val="FF4C22"/>
    <a:srgbClr val="D9620D"/>
    <a:srgbClr val="C44913"/>
    <a:srgbClr val="C14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73" autoAdjust="0"/>
    <p:restoredTop sz="99869" autoAdjust="0"/>
  </p:normalViewPr>
  <p:slideViewPr>
    <p:cSldViewPr snapToGrid="0" snapToObjects="1">
      <p:cViewPr varScale="1">
        <p:scale>
          <a:sx n="74" d="100"/>
          <a:sy n="74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8A9E0-34FC-48FA-817F-44A6A853395C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454004F-2575-4B2C-B0B0-A108571255C1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1. Сбор данных от официальных дистрибуторов ЛКМ и расходных материалов на рынке РФ. Только ведущие поставщики.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EFDCD646-A50E-4F0B-BC5C-ACFB5F6B282C}" type="parTrans" cxnId="{AF9CC7AD-9028-4480-99CE-D0829CF945A7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CD92E-37D8-41FE-BC09-5260705489A2}" type="sibTrans" cxnId="{AF9CC7AD-9028-4480-99CE-D0829CF945A7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8CD1C4-6F32-4BD6-A708-323E88DF4A76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2. Обработка полученных данных </a:t>
          </a:r>
          <a:r>
            <a:rPr lang="en-US" sz="1800" b="1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Россия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10C74E6E-233E-4652-B135-07F4C59E19A6}" type="parTrans" cxnId="{AD4EBCA2-9B47-4511-816A-A80A261ADA25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770FE-4A0A-479E-93B5-F5889585E5B5}" type="sibTrans" cxnId="{AD4EBCA2-9B47-4511-816A-A80A261ADA25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C09A8-DD27-4EED-8E0B-B69A39544747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3. Передача данных в </a:t>
          </a:r>
          <a:r>
            <a:rPr lang="en-US" sz="1800" b="1" dirty="0" smtClean="0">
              <a:latin typeface="+mn-lt"/>
              <a:cs typeface="Arial" panose="020B0604020202020204" pitchFamily="34" charset="0"/>
            </a:rPr>
            <a:t>AZT 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для подготовки новых </a:t>
          </a:r>
          <a:r>
            <a:rPr lang="ru-RU" sz="1800" b="1" dirty="0" err="1" smtClean="0">
              <a:latin typeface="+mn-lt"/>
              <a:cs typeface="Arial" panose="020B0604020202020204" pitchFamily="34" charset="0"/>
            </a:rPr>
            <a:t>коэф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. по расходу ЛКМ*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96116D1B-1146-49AA-B746-AF36001D5E42}" type="parTrans" cxnId="{AC7504F2-7A5E-46D0-AF57-F6700DECDD0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915683-2478-4067-8C32-D9047D898EA7}" type="sibTrans" cxnId="{AC7504F2-7A5E-46D0-AF57-F6700DECDD0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BDCF9-730A-4076-8F7D-033410D3153D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4. Загрузка полученных данных на тестовый сервер </a:t>
          </a:r>
          <a:r>
            <a:rPr lang="en-US" sz="1800" b="1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и подготовка сравнительного анализа между текущими ценами в системе и новыми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1F563C1B-FD4F-4A87-93E9-E306459A71BB}" type="parTrans" cxnId="{2F835A4A-8709-40F6-A4B5-BC5CBBD325FC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9723B-4EA0-481F-A30F-125FBD4D0ACB}" type="sibTrans" cxnId="{2F835A4A-8709-40F6-A4B5-BC5CBBD325FC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0FB48-BCC8-4F6A-904D-12FBB92D06AF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5. Уведомление партнеров об изменении стоимости ЛКМ и предоставление результатов сравнительного анализа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5E752EBD-EA5B-4DD5-834F-9E2FDB344D2E}" type="parTrans" cxnId="{46C1322C-C6DE-4FBE-A663-3E4744AC00D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E1974-93AD-4F93-B110-589328D9207E}" type="sibTrans" cxnId="{46C1322C-C6DE-4FBE-A663-3E4744AC00DD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1FBB5-9A96-47C5-8FBD-54EE9A52578E}">
      <dgm:prSet phldrT="[Text]" custT="1"/>
      <dgm:spPr>
        <a:solidFill>
          <a:srgbClr val="D9620D"/>
        </a:solidFill>
      </dgm:spPr>
      <dgm:t>
        <a:bodyPr/>
        <a:lstStyle/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6. Активация новых цен на основном сервере компании </a:t>
          </a:r>
          <a:r>
            <a:rPr lang="en-US" sz="1800" b="1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через </a:t>
          </a:r>
          <a:r>
            <a:rPr lang="en-US" sz="1800" b="1" dirty="0" smtClean="0">
              <a:latin typeface="+mn-lt"/>
              <a:cs typeface="Arial" panose="020B0604020202020204" pitchFamily="34" charset="0"/>
            </a:rPr>
            <a:t>4</a:t>
          </a:r>
          <a:r>
            <a:rPr lang="ru-RU" sz="1800" b="1" dirty="0" smtClean="0">
              <a:latin typeface="+mn-lt"/>
              <a:cs typeface="Arial" panose="020B0604020202020204" pitchFamily="34" charset="0"/>
            </a:rPr>
            <a:t> недели с момента уведомления партнеров о наличии новых цен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88CC2A33-0E0C-4D9A-8D63-C08D183D64B7}" type="sibTrans" cxnId="{627ADF54-A2DB-425D-ADDD-8AF35B6EF629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DDA8F-129E-4D41-B8AE-0504C1DB2818}" type="parTrans" cxnId="{627ADF54-A2DB-425D-ADDD-8AF35B6EF629}">
      <dgm:prSet/>
      <dgm:spPr/>
      <dgm:t>
        <a:bodyPr/>
        <a:lstStyle/>
        <a:p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7FF4E-BC71-4BEB-B561-74C7EF209DD3}" type="pres">
      <dgm:prSet presAssocID="{4368A9E0-34FC-48FA-817F-44A6A85339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89892-7E4C-4966-988C-90A86318D7EF}" type="pres">
      <dgm:prSet presAssocID="{4021FBB5-9A96-47C5-8FBD-54EE9A52578E}" presName="boxAndChildren" presStyleCnt="0"/>
      <dgm:spPr/>
    </dgm:pt>
    <dgm:pt modelId="{3CDF1216-CE86-4D14-B240-14B7A687A43A}" type="pres">
      <dgm:prSet presAssocID="{4021FBB5-9A96-47C5-8FBD-54EE9A52578E}" presName="parentTextBox" presStyleLbl="node1" presStyleIdx="0" presStyleCnt="6"/>
      <dgm:spPr/>
      <dgm:t>
        <a:bodyPr/>
        <a:lstStyle/>
        <a:p>
          <a:endParaRPr lang="ru-RU"/>
        </a:p>
      </dgm:t>
    </dgm:pt>
    <dgm:pt modelId="{678C736F-B506-4446-A0A4-637E4B47E67D}" type="pres">
      <dgm:prSet presAssocID="{D59E1974-93AD-4F93-B110-589328D9207E}" presName="sp" presStyleCnt="0"/>
      <dgm:spPr/>
    </dgm:pt>
    <dgm:pt modelId="{58A5AF67-A8FA-4DD6-93E3-927871B785E6}" type="pres">
      <dgm:prSet presAssocID="{5790FB48-BCC8-4F6A-904D-12FBB92D06AF}" presName="arrowAndChildren" presStyleCnt="0"/>
      <dgm:spPr/>
    </dgm:pt>
    <dgm:pt modelId="{5455DD08-F1D3-41F1-BAB5-0A9BDF50C86C}" type="pres">
      <dgm:prSet presAssocID="{5790FB48-BCC8-4F6A-904D-12FBB92D06A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0AA89C2-4366-4EC8-AE2D-3DCA6293694A}" type="pres">
      <dgm:prSet presAssocID="{C749723B-4EA0-481F-A30F-125FBD4D0ACB}" presName="sp" presStyleCnt="0"/>
      <dgm:spPr/>
    </dgm:pt>
    <dgm:pt modelId="{68E5295D-7407-4C9C-8D93-EFBFB7D688F7}" type="pres">
      <dgm:prSet presAssocID="{563BDCF9-730A-4076-8F7D-033410D3153D}" presName="arrowAndChildren" presStyleCnt="0"/>
      <dgm:spPr/>
    </dgm:pt>
    <dgm:pt modelId="{8CA56B10-27FA-48D8-BD3A-D07FC98E0D5D}" type="pres">
      <dgm:prSet presAssocID="{563BDCF9-730A-4076-8F7D-033410D3153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0B5F7AF9-C3F2-4ACC-9E9B-7FA7B9D3A220}" type="pres">
      <dgm:prSet presAssocID="{D0915683-2478-4067-8C32-D9047D898EA7}" presName="sp" presStyleCnt="0"/>
      <dgm:spPr/>
    </dgm:pt>
    <dgm:pt modelId="{00FD86BD-AD86-4D6C-AB37-55F338EFEB03}" type="pres">
      <dgm:prSet presAssocID="{0A0C09A8-DD27-4EED-8E0B-B69A39544747}" presName="arrowAndChildren" presStyleCnt="0"/>
      <dgm:spPr/>
    </dgm:pt>
    <dgm:pt modelId="{958FCC9D-7A6A-4FE4-BA18-FA2DC0E10CC1}" type="pres">
      <dgm:prSet presAssocID="{0A0C09A8-DD27-4EED-8E0B-B69A39544747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F53CA899-6085-4AEF-9365-C7039DBCBE3C}" type="pres">
      <dgm:prSet presAssocID="{9F8770FE-4A0A-479E-93B5-F5889585E5B5}" presName="sp" presStyleCnt="0"/>
      <dgm:spPr/>
    </dgm:pt>
    <dgm:pt modelId="{EF9AC4E8-4AA4-44FD-AD95-63651E6B4261}" type="pres">
      <dgm:prSet presAssocID="{548CD1C4-6F32-4BD6-A708-323E88DF4A76}" presName="arrowAndChildren" presStyleCnt="0"/>
      <dgm:spPr/>
    </dgm:pt>
    <dgm:pt modelId="{448C8AC7-6437-45E9-8138-F4B34734429A}" type="pres">
      <dgm:prSet presAssocID="{548CD1C4-6F32-4BD6-A708-323E88DF4A76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7D6F6D63-5C78-4B2B-924F-4DF0EC704184}" type="pres">
      <dgm:prSet presAssocID="{F0CCD92E-37D8-41FE-BC09-5260705489A2}" presName="sp" presStyleCnt="0"/>
      <dgm:spPr/>
    </dgm:pt>
    <dgm:pt modelId="{6CEA914E-175B-46D9-95D5-1B5E979F2DD8}" type="pres">
      <dgm:prSet presAssocID="{5454004F-2575-4B2C-B0B0-A108571255C1}" presName="arrowAndChildren" presStyleCnt="0"/>
      <dgm:spPr/>
    </dgm:pt>
    <dgm:pt modelId="{6105A875-4594-4C43-81E1-D1FADDC97DDF}" type="pres">
      <dgm:prSet presAssocID="{5454004F-2575-4B2C-B0B0-A108571255C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E746F77-FAE0-4EEF-842F-1F3CBC051CA6}" type="presOf" srcId="{548CD1C4-6F32-4BD6-A708-323E88DF4A76}" destId="{448C8AC7-6437-45E9-8138-F4B34734429A}" srcOrd="0" destOrd="0" presId="urn:microsoft.com/office/officeart/2005/8/layout/process4"/>
    <dgm:cxn modelId="{E8FDD348-2C01-4DA2-8680-57B4D3B3D742}" type="presOf" srcId="{0A0C09A8-DD27-4EED-8E0B-B69A39544747}" destId="{958FCC9D-7A6A-4FE4-BA18-FA2DC0E10CC1}" srcOrd="0" destOrd="0" presId="urn:microsoft.com/office/officeart/2005/8/layout/process4"/>
    <dgm:cxn modelId="{627ADF54-A2DB-425D-ADDD-8AF35B6EF629}" srcId="{4368A9E0-34FC-48FA-817F-44A6A853395C}" destId="{4021FBB5-9A96-47C5-8FBD-54EE9A52578E}" srcOrd="5" destOrd="0" parTransId="{F0BDDA8F-129E-4D41-B8AE-0504C1DB2818}" sibTransId="{88CC2A33-0E0C-4D9A-8D63-C08D183D64B7}"/>
    <dgm:cxn modelId="{D8AF8F40-8D4C-4EB5-8AEC-C8283682B07A}" type="presOf" srcId="{4368A9E0-34FC-48FA-817F-44A6A853395C}" destId="{7CD7FF4E-BC71-4BEB-B561-74C7EF209DD3}" srcOrd="0" destOrd="0" presId="urn:microsoft.com/office/officeart/2005/8/layout/process4"/>
    <dgm:cxn modelId="{977366D2-0953-4904-A632-00DF48D7F1D7}" type="presOf" srcId="{4021FBB5-9A96-47C5-8FBD-54EE9A52578E}" destId="{3CDF1216-CE86-4D14-B240-14B7A687A43A}" srcOrd="0" destOrd="0" presId="urn:microsoft.com/office/officeart/2005/8/layout/process4"/>
    <dgm:cxn modelId="{61A40638-6C0F-4CC7-A414-92F4E890EFEE}" type="presOf" srcId="{563BDCF9-730A-4076-8F7D-033410D3153D}" destId="{8CA56B10-27FA-48D8-BD3A-D07FC98E0D5D}" srcOrd="0" destOrd="0" presId="urn:microsoft.com/office/officeart/2005/8/layout/process4"/>
    <dgm:cxn modelId="{46C1322C-C6DE-4FBE-A663-3E4744AC00DD}" srcId="{4368A9E0-34FC-48FA-817F-44A6A853395C}" destId="{5790FB48-BCC8-4F6A-904D-12FBB92D06AF}" srcOrd="4" destOrd="0" parTransId="{5E752EBD-EA5B-4DD5-834F-9E2FDB344D2E}" sibTransId="{D59E1974-93AD-4F93-B110-589328D9207E}"/>
    <dgm:cxn modelId="{AD4EBCA2-9B47-4511-816A-A80A261ADA25}" srcId="{4368A9E0-34FC-48FA-817F-44A6A853395C}" destId="{548CD1C4-6F32-4BD6-A708-323E88DF4A76}" srcOrd="1" destOrd="0" parTransId="{10C74E6E-233E-4652-B135-07F4C59E19A6}" sibTransId="{9F8770FE-4A0A-479E-93B5-F5889585E5B5}"/>
    <dgm:cxn modelId="{AF9CC7AD-9028-4480-99CE-D0829CF945A7}" srcId="{4368A9E0-34FC-48FA-817F-44A6A853395C}" destId="{5454004F-2575-4B2C-B0B0-A108571255C1}" srcOrd="0" destOrd="0" parTransId="{EFDCD646-A50E-4F0B-BC5C-ACFB5F6B282C}" sibTransId="{F0CCD92E-37D8-41FE-BC09-5260705489A2}"/>
    <dgm:cxn modelId="{2F835A4A-8709-40F6-A4B5-BC5CBBD325FC}" srcId="{4368A9E0-34FC-48FA-817F-44A6A853395C}" destId="{563BDCF9-730A-4076-8F7D-033410D3153D}" srcOrd="3" destOrd="0" parTransId="{1F563C1B-FD4F-4A87-93E9-E306459A71BB}" sibTransId="{C749723B-4EA0-481F-A30F-125FBD4D0ACB}"/>
    <dgm:cxn modelId="{AC7504F2-7A5E-46D0-AF57-F6700DECDD0D}" srcId="{4368A9E0-34FC-48FA-817F-44A6A853395C}" destId="{0A0C09A8-DD27-4EED-8E0B-B69A39544747}" srcOrd="2" destOrd="0" parTransId="{96116D1B-1146-49AA-B746-AF36001D5E42}" sibTransId="{D0915683-2478-4067-8C32-D9047D898EA7}"/>
    <dgm:cxn modelId="{FD04C540-53A3-48FE-971F-0260ED222915}" type="presOf" srcId="{5454004F-2575-4B2C-B0B0-A108571255C1}" destId="{6105A875-4594-4C43-81E1-D1FADDC97DDF}" srcOrd="0" destOrd="0" presId="urn:microsoft.com/office/officeart/2005/8/layout/process4"/>
    <dgm:cxn modelId="{AEB9FA35-3C65-4123-A721-4DB3008FCEFB}" type="presOf" srcId="{5790FB48-BCC8-4F6A-904D-12FBB92D06AF}" destId="{5455DD08-F1D3-41F1-BAB5-0A9BDF50C86C}" srcOrd="0" destOrd="0" presId="urn:microsoft.com/office/officeart/2005/8/layout/process4"/>
    <dgm:cxn modelId="{709528C0-4014-439A-A99C-1222599A305F}" type="presParOf" srcId="{7CD7FF4E-BC71-4BEB-B561-74C7EF209DD3}" destId="{21C89892-7E4C-4966-988C-90A86318D7EF}" srcOrd="0" destOrd="0" presId="urn:microsoft.com/office/officeart/2005/8/layout/process4"/>
    <dgm:cxn modelId="{A1A74B65-42FB-41D8-BD35-A8345C6E4454}" type="presParOf" srcId="{21C89892-7E4C-4966-988C-90A86318D7EF}" destId="{3CDF1216-CE86-4D14-B240-14B7A687A43A}" srcOrd="0" destOrd="0" presId="urn:microsoft.com/office/officeart/2005/8/layout/process4"/>
    <dgm:cxn modelId="{83DDE480-CE13-48F8-95DB-D98BC6AFF7F4}" type="presParOf" srcId="{7CD7FF4E-BC71-4BEB-B561-74C7EF209DD3}" destId="{678C736F-B506-4446-A0A4-637E4B47E67D}" srcOrd="1" destOrd="0" presId="urn:microsoft.com/office/officeart/2005/8/layout/process4"/>
    <dgm:cxn modelId="{8E659740-2310-4FB2-B62D-B93BD2771FF9}" type="presParOf" srcId="{7CD7FF4E-BC71-4BEB-B561-74C7EF209DD3}" destId="{58A5AF67-A8FA-4DD6-93E3-927871B785E6}" srcOrd="2" destOrd="0" presId="urn:microsoft.com/office/officeart/2005/8/layout/process4"/>
    <dgm:cxn modelId="{41D2584A-6E32-4386-A059-F01319C75EE6}" type="presParOf" srcId="{58A5AF67-A8FA-4DD6-93E3-927871B785E6}" destId="{5455DD08-F1D3-41F1-BAB5-0A9BDF50C86C}" srcOrd="0" destOrd="0" presId="urn:microsoft.com/office/officeart/2005/8/layout/process4"/>
    <dgm:cxn modelId="{DE9EC58C-1B20-4B66-9549-BCCFFD8E178D}" type="presParOf" srcId="{7CD7FF4E-BC71-4BEB-B561-74C7EF209DD3}" destId="{60AA89C2-4366-4EC8-AE2D-3DCA6293694A}" srcOrd="3" destOrd="0" presId="urn:microsoft.com/office/officeart/2005/8/layout/process4"/>
    <dgm:cxn modelId="{C1867F43-A890-4A41-AED7-25259E38BEB0}" type="presParOf" srcId="{7CD7FF4E-BC71-4BEB-B561-74C7EF209DD3}" destId="{68E5295D-7407-4C9C-8D93-EFBFB7D688F7}" srcOrd="4" destOrd="0" presId="urn:microsoft.com/office/officeart/2005/8/layout/process4"/>
    <dgm:cxn modelId="{335B628C-E044-47D0-A149-DDAC199A0441}" type="presParOf" srcId="{68E5295D-7407-4C9C-8D93-EFBFB7D688F7}" destId="{8CA56B10-27FA-48D8-BD3A-D07FC98E0D5D}" srcOrd="0" destOrd="0" presId="urn:microsoft.com/office/officeart/2005/8/layout/process4"/>
    <dgm:cxn modelId="{703FFEDE-D2BF-4FB5-B80B-40C52689DCA4}" type="presParOf" srcId="{7CD7FF4E-BC71-4BEB-B561-74C7EF209DD3}" destId="{0B5F7AF9-C3F2-4ACC-9E9B-7FA7B9D3A220}" srcOrd="5" destOrd="0" presId="urn:microsoft.com/office/officeart/2005/8/layout/process4"/>
    <dgm:cxn modelId="{183DB0CF-E256-4AF0-87ED-2BBAD74FCC4F}" type="presParOf" srcId="{7CD7FF4E-BC71-4BEB-B561-74C7EF209DD3}" destId="{00FD86BD-AD86-4D6C-AB37-55F338EFEB03}" srcOrd="6" destOrd="0" presId="urn:microsoft.com/office/officeart/2005/8/layout/process4"/>
    <dgm:cxn modelId="{7B50794A-C35B-4ED2-BB5D-31F133C64DBC}" type="presParOf" srcId="{00FD86BD-AD86-4D6C-AB37-55F338EFEB03}" destId="{958FCC9D-7A6A-4FE4-BA18-FA2DC0E10CC1}" srcOrd="0" destOrd="0" presId="urn:microsoft.com/office/officeart/2005/8/layout/process4"/>
    <dgm:cxn modelId="{F861F80C-DC81-401E-8E02-C17BE013F451}" type="presParOf" srcId="{7CD7FF4E-BC71-4BEB-B561-74C7EF209DD3}" destId="{F53CA899-6085-4AEF-9365-C7039DBCBE3C}" srcOrd="7" destOrd="0" presId="urn:microsoft.com/office/officeart/2005/8/layout/process4"/>
    <dgm:cxn modelId="{402000BA-CCE8-45C6-A586-7FF9355EB2E1}" type="presParOf" srcId="{7CD7FF4E-BC71-4BEB-B561-74C7EF209DD3}" destId="{EF9AC4E8-4AA4-44FD-AD95-63651E6B4261}" srcOrd="8" destOrd="0" presId="urn:microsoft.com/office/officeart/2005/8/layout/process4"/>
    <dgm:cxn modelId="{517D84C8-1A39-4A60-8939-61F307901729}" type="presParOf" srcId="{EF9AC4E8-4AA4-44FD-AD95-63651E6B4261}" destId="{448C8AC7-6437-45E9-8138-F4B34734429A}" srcOrd="0" destOrd="0" presId="urn:microsoft.com/office/officeart/2005/8/layout/process4"/>
    <dgm:cxn modelId="{E426B991-63E0-487E-8530-1D131580CF62}" type="presParOf" srcId="{7CD7FF4E-BC71-4BEB-B561-74C7EF209DD3}" destId="{7D6F6D63-5C78-4B2B-924F-4DF0EC704184}" srcOrd="9" destOrd="0" presId="urn:microsoft.com/office/officeart/2005/8/layout/process4"/>
    <dgm:cxn modelId="{C6B80A26-75B5-4D42-BE35-6F5E04A0E888}" type="presParOf" srcId="{7CD7FF4E-BC71-4BEB-B561-74C7EF209DD3}" destId="{6CEA914E-175B-46D9-95D5-1B5E979F2DD8}" srcOrd="10" destOrd="0" presId="urn:microsoft.com/office/officeart/2005/8/layout/process4"/>
    <dgm:cxn modelId="{10808AB7-D90B-4DAE-87AF-B7F5FCDFB949}" type="presParOf" srcId="{6CEA914E-175B-46D9-95D5-1B5E979F2DD8}" destId="{6105A875-4594-4C43-81E1-D1FADDC97D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F1216-CE86-4D14-B240-14B7A687A43A}">
      <dsp:nvSpPr>
        <dsp:cNvPr id="0" name=""/>
        <dsp:cNvSpPr/>
      </dsp:nvSpPr>
      <dsp:spPr>
        <a:xfrm>
          <a:off x="0" y="3627257"/>
          <a:ext cx="8666162" cy="476075"/>
        </a:xfrm>
        <a:prstGeom prst="rec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6. Активация новых цен на основном сервере компании </a:t>
          </a: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через </a:t>
          </a: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4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 недели с момента уведомления партнеров о наличии новых цен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>
        <a:off x="0" y="3627257"/>
        <a:ext cx="8666162" cy="476075"/>
      </dsp:txXfrm>
    </dsp:sp>
    <dsp:sp modelId="{5455DD08-F1D3-41F1-BAB5-0A9BDF50C86C}">
      <dsp:nvSpPr>
        <dsp:cNvPr id="0" name=""/>
        <dsp:cNvSpPr/>
      </dsp:nvSpPr>
      <dsp:spPr>
        <a:xfrm rot="10800000">
          <a:off x="0" y="2902194"/>
          <a:ext cx="8666162" cy="732204"/>
        </a:xfrm>
        <a:prstGeom prst="upArrowCallou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5. Уведомление партнеров об изменении стоимости ЛКМ и предоставление результатов сравнительного анализа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2902194"/>
        <a:ext cx="8666162" cy="475764"/>
      </dsp:txXfrm>
    </dsp:sp>
    <dsp:sp modelId="{8CA56B10-27FA-48D8-BD3A-D07FC98E0D5D}">
      <dsp:nvSpPr>
        <dsp:cNvPr id="0" name=""/>
        <dsp:cNvSpPr/>
      </dsp:nvSpPr>
      <dsp:spPr>
        <a:xfrm rot="10800000">
          <a:off x="0" y="2177131"/>
          <a:ext cx="8666162" cy="732204"/>
        </a:xfrm>
        <a:prstGeom prst="upArrowCallou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4. Загрузка полученных данных на тестовый сервер </a:t>
          </a: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и подготовка сравнительного анализа между текущими ценами в системе и новыми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2177131"/>
        <a:ext cx="8666162" cy="475764"/>
      </dsp:txXfrm>
    </dsp:sp>
    <dsp:sp modelId="{958FCC9D-7A6A-4FE4-BA18-FA2DC0E10CC1}">
      <dsp:nvSpPr>
        <dsp:cNvPr id="0" name=""/>
        <dsp:cNvSpPr/>
      </dsp:nvSpPr>
      <dsp:spPr>
        <a:xfrm rot="10800000">
          <a:off x="0" y="1452068"/>
          <a:ext cx="8666162" cy="732204"/>
        </a:xfrm>
        <a:prstGeom prst="upArrowCallou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3. Передача данных в </a:t>
          </a: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AZT 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для подготовки новых </a:t>
          </a:r>
          <a:r>
            <a:rPr lang="ru-RU" sz="1800" b="1" kern="1200" dirty="0" err="1" smtClean="0">
              <a:latin typeface="+mn-lt"/>
              <a:cs typeface="Arial" panose="020B0604020202020204" pitchFamily="34" charset="0"/>
            </a:rPr>
            <a:t>коэф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. по расходу ЛКМ*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1452068"/>
        <a:ext cx="8666162" cy="475764"/>
      </dsp:txXfrm>
    </dsp:sp>
    <dsp:sp modelId="{448C8AC7-6437-45E9-8138-F4B34734429A}">
      <dsp:nvSpPr>
        <dsp:cNvPr id="0" name=""/>
        <dsp:cNvSpPr/>
      </dsp:nvSpPr>
      <dsp:spPr>
        <a:xfrm rot="10800000">
          <a:off x="0" y="727005"/>
          <a:ext cx="8666162" cy="732204"/>
        </a:xfrm>
        <a:prstGeom prst="upArrowCallou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2. Обработка полученных данных </a:t>
          </a:r>
          <a:r>
            <a:rPr lang="en-US" sz="1800" b="1" kern="1200" dirty="0" smtClean="0">
              <a:latin typeface="+mn-lt"/>
              <a:cs typeface="Arial" panose="020B0604020202020204" pitchFamily="34" charset="0"/>
            </a:rPr>
            <a:t>Audatex </a:t>
          </a: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Россия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727005"/>
        <a:ext cx="8666162" cy="475764"/>
      </dsp:txXfrm>
    </dsp:sp>
    <dsp:sp modelId="{6105A875-4594-4C43-81E1-D1FADDC97DDF}">
      <dsp:nvSpPr>
        <dsp:cNvPr id="0" name=""/>
        <dsp:cNvSpPr/>
      </dsp:nvSpPr>
      <dsp:spPr>
        <a:xfrm rot="10800000">
          <a:off x="0" y="1941"/>
          <a:ext cx="8666162" cy="732204"/>
        </a:xfrm>
        <a:prstGeom prst="upArrowCallout">
          <a:avLst/>
        </a:prstGeom>
        <a:solidFill>
          <a:srgbClr val="D962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1. Сбор данных от официальных дистрибуторов ЛКМ и расходных материалов на рынке РФ. Только ведущие поставщики.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0" y="1941"/>
        <a:ext cx="8666162" cy="475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1EE7-8ECF-F84B-A631-CD7C37E5C166}" type="datetimeFigureOut">
              <a:rPr lang="de-DE" smtClean="0"/>
              <a:t>16.09.2015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FB66D-1EE2-F146-80E0-4B9FA8796C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728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56C6-A0D8-DE42-8C3F-30AC02D3EDB8}" type="datetimeFigureOut">
              <a:rPr lang="de-DE" smtClean="0"/>
              <a:t>16.09.2015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F7A6-D392-DE47-9A71-44B97327C4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720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9F7A6-D392-DE47-9A71-44B97327C473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7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92023"/>
            <a:ext cx="7336692" cy="763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922" r="1005" b="7676"/>
          <a:stretch/>
        </p:blipFill>
        <p:spPr>
          <a:xfrm>
            <a:off x="0" y="474624"/>
            <a:ext cx="7505072" cy="52080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57769" y="5264237"/>
            <a:ext cx="5940047" cy="571626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Prague I Date I Derek Cummins (Arial, 16 Pt, Regular)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6482" y="4849030"/>
            <a:ext cx="4601334" cy="473820"/>
          </a:xfrm>
          <a:prstGeom prst="rect">
            <a:avLst/>
          </a:prstGeom>
        </p:spPr>
        <p:txBody>
          <a:bodyPr/>
          <a:lstStyle>
            <a:lvl1pPr algn="r">
              <a:defRPr sz="2200" b="1" i="0" baseline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Title headline (Arial, 22 Pt, Bold)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20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52" y="283463"/>
            <a:ext cx="6488718" cy="464524"/>
          </a:xfrm>
          <a:prstGeom prst="rect">
            <a:avLst/>
          </a:prstGeom>
        </p:spPr>
        <p:txBody>
          <a:bodyPr/>
          <a:lstStyle>
            <a:lvl1pPr algn="l">
              <a:defRPr sz="2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51" y="1600201"/>
            <a:ext cx="8667257" cy="41050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1600" b="0" i="0">
                <a:latin typeface="Arial"/>
                <a:cs typeface="Arial"/>
              </a:defRPr>
            </a:lvl2pPr>
            <a:lvl3pPr marL="914400" indent="0">
              <a:buNone/>
              <a:defRPr sz="1600" b="0" i="0">
                <a:latin typeface="Arial"/>
                <a:cs typeface="Arial"/>
              </a:defRPr>
            </a:lvl3pPr>
            <a:lvl4pPr marL="1371600" indent="0">
              <a:buNone/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252050" y="822627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8563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alken_groß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587"/>
            <a:ext cx="6916440" cy="187955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8385"/>
            <a:ext cx="7336692" cy="83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54467" y="2369050"/>
            <a:ext cx="5512373" cy="801091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6888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51" y="285181"/>
            <a:ext cx="8434749" cy="47869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50" y="1172256"/>
            <a:ext cx="4245337" cy="668325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051" y="2012463"/>
            <a:ext cx="4245337" cy="36634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48225" y="1151436"/>
            <a:ext cx="4041775" cy="668325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48225" y="2012464"/>
            <a:ext cx="4041775" cy="3663460"/>
          </a:xfrm>
        </p:spPr>
        <p:txBody>
          <a:bodyPr>
            <a:normAutofit/>
          </a:bodyPr>
          <a:lstStyle>
            <a:lvl1pPr>
              <a:defRPr sz="1600" b="0" i="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5238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" y="271761"/>
            <a:ext cx="6452943" cy="488516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68287" y="1839193"/>
            <a:ext cx="8651021" cy="3799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282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2051" y="302408"/>
            <a:ext cx="6527795" cy="49383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52051" y="1836615"/>
            <a:ext cx="8667257" cy="3868616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6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5150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398" b="7721"/>
          <a:stretch/>
        </p:blipFill>
        <p:spPr>
          <a:xfrm>
            <a:off x="970412" y="1477509"/>
            <a:ext cx="8173588" cy="541897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63748" y="1362057"/>
            <a:ext cx="6183924" cy="92807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7326923" cy="86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748" y="855087"/>
            <a:ext cx="6512370" cy="506970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rgbClr val="D9620D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dirty="0" smtClean="0"/>
              <a:t>Thank you for your 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4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52" y="283463"/>
            <a:ext cx="6488718" cy="464524"/>
          </a:xfrm>
          <a:prstGeom prst="rect">
            <a:avLst/>
          </a:prstGeom>
        </p:spPr>
        <p:txBody>
          <a:bodyPr/>
          <a:lstStyle>
            <a:lvl1pPr algn="l">
              <a:defRPr sz="2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51" y="1600201"/>
            <a:ext cx="8667257" cy="41050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1600" b="0" i="0">
                <a:latin typeface="Arial"/>
                <a:cs typeface="Arial"/>
              </a:defRPr>
            </a:lvl2pPr>
            <a:lvl3pPr marL="914400" indent="0">
              <a:buNone/>
              <a:defRPr sz="1600" b="0" i="0">
                <a:latin typeface="Arial"/>
                <a:cs typeface="Arial"/>
              </a:defRPr>
            </a:lvl3pPr>
            <a:lvl4pPr marL="1371600" indent="0">
              <a:buNone/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3"/>
          </p:nvPr>
        </p:nvSpPr>
        <p:spPr>
          <a:xfrm>
            <a:off x="252050" y="822627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6151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alken_groß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587"/>
            <a:ext cx="6916440" cy="187955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8385"/>
            <a:ext cx="7336692" cy="83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54467" y="2369050"/>
            <a:ext cx="5512373" cy="801091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940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51" y="285181"/>
            <a:ext cx="8434749" cy="47869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2050" y="1172256"/>
            <a:ext cx="4245337" cy="668325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051" y="2012463"/>
            <a:ext cx="4245337" cy="36634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48225" y="1151436"/>
            <a:ext cx="4041775" cy="668325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48225" y="2012464"/>
            <a:ext cx="4041775" cy="3663460"/>
          </a:xfrm>
        </p:spPr>
        <p:txBody>
          <a:bodyPr>
            <a:normAutofit/>
          </a:bodyPr>
          <a:lstStyle>
            <a:lvl1pPr>
              <a:defRPr sz="1600" b="0" i="0"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1724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" y="271761"/>
            <a:ext cx="6452943" cy="488516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68287" y="1839193"/>
            <a:ext cx="8651021" cy="3799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102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2051" y="302408"/>
            <a:ext cx="6527795" cy="49383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52051" y="1836615"/>
            <a:ext cx="8667257" cy="3868616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16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6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52050" y="784143"/>
            <a:ext cx="4245337" cy="327737"/>
          </a:xfrm>
        </p:spPr>
        <p:txBody>
          <a:bodyPr anchor="b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4691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398" b="7721"/>
          <a:stretch/>
        </p:blipFill>
        <p:spPr>
          <a:xfrm>
            <a:off x="970412" y="1477509"/>
            <a:ext cx="8173588" cy="5418975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63748" y="1362057"/>
            <a:ext cx="6183924" cy="92807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7326923" cy="86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748" y="855087"/>
            <a:ext cx="6512370" cy="506970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rgbClr val="D9620D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de-DE" dirty="0" smtClean="0"/>
              <a:t>Thank you for your 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05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11175"/>
            <a:ext cx="8135938" cy="3841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DBB0F8-C1C4-4EF6-BDAD-537C6A894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92023"/>
            <a:ext cx="7336692" cy="763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922" r="1005" b="7676"/>
          <a:stretch/>
        </p:blipFill>
        <p:spPr>
          <a:xfrm>
            <a:off x="0" y="474624"/>
            <a:ext cx="7505072" cy="520804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57769" y="5264237"/>
            <a:ext cx="5940047" cy="571626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Prague I Date I Derek Cummins (Arial, 16 Pt, Regular)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6482" y="4849030"/>
            <a:ext cx="4601334" cy="473820"/>
          </a:xfrm>
          <a:prstGeom prst="rect">
            <a:avLst/>
          </a:prstGeom>
        </p:spPr>
        <p:txBody>
          <a:bodyPr/>
          <a:lstStyle>
            <a:lvl1pPr algn="r">
              <a:defRPr sz="2200" b="1" i="0" baseline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Title headline (Arial, 22 Pt, Bold)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2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4232" y="1600201"/>
            <a:ext cx="8674716" cy="380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Point 1</a:t>
            </a:r>
          </a:p>
          <a:p>
            <a:pPr lvl="0"/>
            <a:r>
              <a:rPr lang="de-DE" dirty="0" smtClean="0"/>
              <a:t>Point 2</a:t>
            </a:r>
          </a:p>
          <a:p>
            <a:pPr lvl="0"/>
            <a:r>
              <a:rPr lang="de-DE" dirty="0" smtClean="0"/>
              <a:t>Point 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941" y="64141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Technical Committe CZ &amp; SK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2051" y="6412793"/>
            <a:ext cx="56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23" y="334388"/>
            <a:ext cx="1376290" cy="460097"/>
          </a:xfrm>
          <a:prstGeom prst="rect">
            <a:avLst/>
          </a:prstGeom>
        </p:spPr>
      </p:pic>
      <p:pic>
        <p:nvPicPr>
          <p:cNvPr id="4" name="Bild 3" descr="Balke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69"/>
            <a:ext cx="7286981" cy="5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7" r:id="rId5"/>
    <p:sldLayoutId id="2147483655" r:id="rId6"/>
    <p:sldLayoutId id="2147483654" r:id="rId7"/>
    <p:sldLayoutId id="2147483666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4232" y="1600201"/>
            <a:ext cx="8674716" cy="380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Point 1</a:t>
            </a:r>
          </a:p>
          <a:p>
            <a:pPr lvl="0"/>
            <a:r>
              <a:rPr lang="de-DE" dirty="0" smtClean="0"/>
              <a:t>Point 2</a:t>
            </a:r>
          </a:p>
          <a:p>
            <a:pPr lvl="0"/>
            <a:r>
              <a:rPr lang="de-DE" dirty="0" smtClean="0"/>
              <a:t>Point 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941" y="64141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2051" y="6412793"/>
            <a:ext cx="56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4A690A2F-3722-AA4C-AF58-983A4694D95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23" y="334388"/>
            <a:ext cx="1376290" cy="460097"/>
          </a:xfrm>
          <a:prstGeom prst="rect">
            <a:avLst/>
          </a:prstGeom>
        </p:spPr>
      </p:pic>
      <p:pic>
        <p:nvPicPr>
          <p:cNvPr id="4" name="Bild 3" descr="Balken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69"/>
            <a:ext cx="7286981" cy="5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.Kazachenko@audat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24" Type="http://schemas.openxmlformats.org/officeDocument/2006/relationships/image" Target="../media/image30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57769" y="6023729"/>
            <a:ext cx="5940047" cy="5716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ООО «Аудатэкс», сентябрь 2015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67693" y="5547479"/>
            <a:ext cx="4601334" cy="473820"/>
          </a:xfrm>
        </p:spPr>
        <p:txBody>
          <a:bodyPr/>
          <a:lstStyle/>
          <a:p>
            <a:r>
              <a:rPr lang="ru-RU" sz="3200" dirty="0" smtClean="0">
                <a:latin typeface="+mn-lt"/>
              </a:rPr>
              <a:t>Методика </a:t>
            </a:r>
            <a:r>
              <a:rPr lang="en-US" sz="3200" dirty="0" smtClean="0">
                <a:latin typeface="+mn-lt"/>
              </a:rPr>
              <a:t>AZT 2015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0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уб 9"/>
          <p:cNvSpPr/>
          <p:nvPr/>
        </p:nvSpPr>
        <p:spPr>
          <a:xfrm>
            <a:off x="252052" y="4502112"/>
            <a:ext cx="1644835" cy="1350177"/>
          </a:xfrm>
          <a:prstGeom prst="cub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Нормы времени на работы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252050" y="3351192"/>
            <a:ext cx="1644835" cy="1350177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Лакокрасочные и расходные материалы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Откуда берутся данные?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Куб 5"/>
          <p:cNvSpPr/>
          <p:nvPr/>
        </p:nvSpPr>
        <p:spPr>
          <a:xfrm>
            <a:off x="252051" y="2178761"/>
            <a:ext cx="1644835" cy="1350177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Данные площадей деталей</a:t>
            </a:r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052" y="1530734"/>
            <a:ext cx="1674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Что необходимо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46376" y="1525339"/>
            <a:ext cx="270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Как мы можем это получить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4691" y="2178761"/>
            <a:ext cx="3383597" cy="9905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Путем измерения площадей окрашиваемых деталей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4691" y="3351192"/>
            <a:ext cx="3383597" cy="9905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Путем взвешивания, подсчета и измерения необходимых ЛКМ и компонентов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4691" y="4502112"/>
            <a:ext cx="3383597" cy="99050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Проведение измерений, анализ последовательности выполненных операций, разработка коэффициентов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40689" y="2178761"/>
            <a:ext cx="2598296" cy="9905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Получены данные</a:t>
            </a:r>
            <a:r>
              <a:rPr lang="en-US" sz="1600" dirty="0" smtClean="0"/>
              <a:t> </a:t>
            </a:r>
            <a:r>
              <a:rPr lang="ru-RU" sz="1600" dirty="0" smtClean="0"/>
              <a:t>в ДМ² по площадям каждой окрашиваемой детали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6678" y="1534916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Результат</a:t>
            </a:r>
            <a:r>
              <a:rPr lang="en-US" sz="1600" dirty="0" smtClean="0"/>
              <a:t>: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40690" y="3351192"/>
            <a:ext cx="2598296" cy="9905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Разработаны коэффициенты для различных типов ЛКП, разработана методика расчета расхода ЛКМ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40691" y="4523623"/>
            <a:ext cx="2598296" cy="96277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Разработаны нормы для окраски каждой детали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Данные площадей деталей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" y="1735770"/>
            <a:ext cx="7070501" cy="2507818"/>
          </a:xfrm>
          <a:prstGeom prst="rect">
            <a:avLst/>
          </a:prstGeom>
        </p:spPr>
      </p:pic>
      <p:sp>
        <p:nvSpPr>
          <p:cNvPr id="14" name="Полилиния 13"/>
          <p:cNvSpPr/>
          <p:nvPr/>
        </p:nvSpPr>
        <p:spPr>
          <a:xfrm>
            <a:off x="5157788" y="1971675"/>
            <a:ext cx="2081212" cy="1388269"/>
          </a:xfrm>
          <a:custGeom>
            <a:avLst/>
            <a:gdLst>
              <a:gd name="connsiteX0" fmla="*/ 116681 w 2081212"/>
              <a:gd name="connsiteY0" fmla="*/ 92869 h 1388269"/>
              <a:gd name="connsiteX1" fmla="*/ 619125 w 2081212"/>
              <a:gd name="connsiteY1" fmla="*/ 378619 h 1388269"/>
              <a:gd name="connsiteX2" fmla="*/ 778668 w 2081212"/>
              <a:gd name="connsiteY2" fmla="*/ 516731 h 1388269"/>
              <a:gd name="connsiteX3" fmla="*/ 835818 w 2081212"/>
              <a:gd name="connsiteY3" fmla="*/ 566738 h 1388269"/>
              <a:gd name="connsiteX4" fmla="*/ 847725 w 2081212"/>
              <a:gd name="connsiteY4" fmla="*/ 602456 h 1388269"/>
              <a:gd name="connsiteX5" fmla="*/ 752475 w 2081212"/>
              <a:gd name="connsiteY5" fmla="*/ 871538 h 1388269"/>
              <a:gd name="connsiteX6" fmla="*/ 621506 w 2081212"/>
              <a:gd name="connsiteY6" fmla="*/ 978694 h 1388269"/>
              <a:gd name="connsiteX7" fmla="*/ 471487 w 2081212"/>
              <a:gd name="connsiteY7" fmla="*/ 1102519 h 1388269"/>
              <a:gd name="connsiteX8" fmla="*/ 288131 w 2081212"/>
              <a:gd name="connsiteY8" fmla="*/ 1388269 h 1388269"/>
              <a:gd name="connsiteX9" fmla="*/ 381000 w 2081212"/>
              <a:gd name="connsiteY9" fmla="*/ 1378744 h 1388269"/>
              <a:gd name="connsiteX10" fmla="*/ 481012 w 2081212"/>
              <a:gd name="connsiteY10" fmla="*/ 1197769 h 1388269"/>
              <a:gd name="connsiteX11" fmla="*/ 602456 w 2081212"/>
              <a:gd name="connsiteY11" fmla="*/ 1109663 h 1388269"/>
              <a:gd name="connsiteX12" fmla="*/ 802481 w 2081212"/>
              <a:gd name="connsiteY12" fmla="*/ 1040606 h 1388269"/>
              <a:gd name="connsiteX13" fmla="*/ 954881 w 2081212"/>
              <a:gd name="connsiteY13" fmla="*/ 1038225 h 1388269"/>
              <a:gd name="connsiteX14" fmla="*/ 1143000 w 2081212"/>
              <a:gd name="connsiteY14" fmla="*/ 1083469 h 1388269"/>
              <a:gd name="connsiteX15" fmla="*/ 1881187 w 2081212"/>
              <a:gd name="connsiteY15" fmla="*/ 1033463 h 1388269"/>
              <a:gd name="connsiteX16" fmla="*/ 1921668 w 2081212"/>
              <a:gd name="connsiteY16" fmla="*/ 1009650 h 1388269"/>
              <a:gd name="connsiteX17" fmla="*/ 2021681 w 2081212"/>
              <a:gd name="connsiteY17" fmla="*/ 821531 h 1388269"/>
              <a:gd name="connsiteX18" fmla="*/ 1995487 w 2081212"/>
              <a:gd name="connsiteY18" fmla="*/ 802481 h 1388269"/>
              <a:gd name="connsiteX19" fmla="*/ 1824037 w 2081212"/>
              <a:gd name="connsiteY19" fmla="*/ 645319 h 1388269"/>
              <a:gd name="connsiteX20" fmla="*/ 1824037 w 2081212"/>
              <a:gd name="connsiteY20" fmla="*/ 614363 h 1388269"/>
              <a:gd name="connsiteX21" fmla="*/ 2066925 w 2081212"/>
              <a:gd name="connsiteY21" fmla="*/ 581025 h 1388269"/>
              <a:gd name="connsiteX22" fmla="*/ 2081212 w 2081212"/>
              <a:gd name="connsiteY22" fmla="*/ 566738 h 1388269"/>
              <a:gd name="connsiteX23" fmla="*/ 2078831 w 2081212"/>
              <a:gd name="connsiteY23" fmla="*/ 495300 h 1388269"/>
              <a:gd name="connsiteX24" fmla="*/ 2038350 w 2081212"/>
              <a:gd name="connsiteY24" fmla="*/ 466725 h 1388269"/>
              <a:gd name="connsiteX25" fmla="*/ 1500187 w 2081212"/>
              <a:gd name="connsiteY25" fmla="*/ 435769 h 1388269"/>
              <a:gd name="connsiteX26" fmla="*/ 407193 w 2081212"/>
              <a:gd name="connsiteY26" fmla="*/ 45244 h 1388269"/>
              <a:gd name="connsiteX27" fmla="*/ 230981 w 2081212"/>
              <a:gd name="connsiteY27" fmla="*/ 0 h 1388269"/>
              <a:gd name="connsiteX28" fmla="*/ 0 w 2081212"/>
              <a:gd name="connsiteY28" fmla="*/ 61913 h 1388269"/>
              <a:gd name="connsiteX29" fmla="*/ 116681 w 2081212"/>
              <a:gd name="connsiteY29" fmla="*/ 92869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81212" h="1388269">
                <a:moveTo>
                  <a:pt x="116681" y="92869"/>
                </a:moveTo>
                <a:lnTo>
                  <a:pt x="619125" y="378619"/>
                </a:lnTo>
                <a:lnTo>
                  <a:pt x="778668" y="516731"/>
                </a:lnTo>
                <a:lnTo>
                  <a:pt x="835818" y="566738"/>
                </a:lnTo>
                <a:lnTo>
                  <a:pt x="847725" y="602456"/>
                </a:lnTo>
                <a:lnTo>
                  <a:pt x="752475" y="871538"/>
                </a:lnTo>
                <a:lnTo>
                  <a:pt x="621506" y="978694"/>
                </a:lnTo>
                <a:lnTo>
                  <a:pt x="471487" y="1102519"/>
                </a:lnTo>
                <a:lnTo>
                  <a:pt x="288131" y="1388269"/>
                </a:lnTo>
                <a:lnTo>
                  <a:pt x="381000" y="1378744"/>
                </a:lnTo>
                <a:lnTo>
                  <a:pt x="481012" y="1197769"/>
                </a:lnTo>
                <a:lnTo>
                  <a:pt x="602456" y="1109663"/>
                </a:lnTo>
                <a:lnTo>
                  <a:pt x="802481" y="1040606"/>
                </a:lnTo>
                <a:lnTo>
                  <a:pt x="954881" y="1038225"/>
                </a:lnTo>
                <a:lnTo>
                  <a:pt x="1143000" y="1083469"/>
                </a:lnTo>
                <a:lnTo>
                  <a:pt x="1881187" y="1033463"/>
                </a:lnTo>
                <a:lnTo>
                  <a:pt x="1921668" y="1009650"/>
                </a:lnTo>
                <a:lnTo>
                  <a:pt x="2021681" y="821531"/>
                </a:lnTo>
                <a:lnTo>
                  <a:pt x="1995487" y="802481"/>
                </a:lnTo>
                <a:lnTo>
                  <a:pt x="1824037" y="645319"/>
                </a:lnTo>
                <a:lnTo>
                  <a:pt x="1824037" y="614363"/>
                </a:lnTo>
                <a:lnTo>
                  <a:pt x="2066925" y="581025"/>
                </a:lnTo>
                <a:lnTo>
                  <a:pt x="2081212" y="566738"/>
                </a:lnTo>
                <a:cubicBezTo>
                  <a:pt x="2080418" y="542925"/>
                  <a:pt x="2079625" y="519113"/>
                  <a:pt x="2078831" y="495300"/>
                </a:cubicBezTo>
                <a:lnTo>
                  <a:pt x="2038350" y="466725"/>
                </a:lnTo>
                <a:lnTo>
                  <a:pt x="1500187" y="435769"/>
                </a:lnTo>
                <a:lnTo>
                  <a:pt x="407193" y="45244"/>
                </a:lnTo>
                <a:lnTo>
                  <a:pt x="230981" y="0"/>
                </a:lnTo>
                <a:lnTo>
                  <a:pt x="0" y="61913"/>
                </a:lnTo>
                <a:lnTo>
                  <a:pt x="116681" y="92869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345781" y="2502694"/>
            <a:ext cx="1652588" cy="1102519"/>
          </a:xfrm>
          <a:custGeom>
            <a:avLst/>
            <a:gdLst>
              <a:gd name="connsiteX0" fmla="*/ 64294 w 1652588"/>
              <a:gd name="connsiteY0" fmla="*/ 102394 h 1102519"/>
              <a:gd name="connsiteX1" fmla="*/ 1597819 w 1652588"/>
              <a:gd name="connsiteY1" fmla="*/ 0 h 1102519"/>
              <a:gd name="connsiteX2" fmla="*/ 1652588 w 1652588"/>
              <a:gd name="connsiteY2" fmla="*/ 59531 h 1102519"/>
              <a:gd name="connsiteX3" fmla="*/ 1545432 w 1652588"/>
              <a:gd name="connsiteY3" fmla="*/ 342900 h 1102519"/>
              <a:gd name="connsiteX4" fmla="*/ 1293019 w 1652588"/>
              <a:gd name="connsiteY4" fmla="*/ 545306 h 1102519"/>
              <a:gd name="connsiteX5" fmla="*/ 1104900 w 1652588"/>
              <a:gd name="connsiteY5" fmla="*/ 826294 h 1102519"/>
              <a:gd name="connsiteX6" fmla="*/ 992982 w 1652588"/>
              <a:gd name="connsiteY6" fmla="*/ 1007269 h 1102519"/>
              <a:gd name="connsiteX7" fmla="*/ 881063 w 1652588"/>
              <a:gd name="connsiteY7" fmla="*/ 1078706 h 1102519"/>
              <a:gd name="connsiteX8" fmla="*/ 38100 w 1652588"/>
              <a:gd name="connsiteY8" fmla="*/ 1102519 h 1102519"/>
              <a:gd name="connsiteX9" fmla="*/ 30957 w 1652588"/>
              <a:gd name="connsiteY9" fmla="*/ 1062037 h 1102519"/>
              <a:gd name="connsiteX10" fmla="*/ 35719 w 1652588"/>
              <a:gd name="connsiteY10" fmla="*/ 812006 h 1102519"/>
              <a:gd name="connsiteX11" fmla="*/ 0 w 1652588"/>
              <a:gd name="connsiteY11" fmla="*/ 595312 h 1102519"/>
              <a:gd name="connsiteX12" fmla="*/ 9525 w 1652588"/>
              <a:gd name="connsiteY12" fmla="*/ 428625 h 1102519"/>
              <a:gd name="connsiteX13" fmla="*/ 64294 w 1652588"/>
              <a:gd name="connsiteY13" fmla="*/ 102394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2588" h="1102519">
                <a:moveTo>
                  <a:pt x="64294" y="102394"/>
                </a:moveTo>
                <a:lnTo>
                  <a:pt x="1597819" y="0"/>
                </a:lnTo>
                <a:lnTo>
                  <a:pt x="1652588" y="59531"/>
                </a:lnTo>
                <a:lnTo>
                  <a:pt x="1545432" y="342900"/>
                </a:lnTo>
                <a:lnTo>
                  <a:pt x="1293019" y="545306"/>
                </a:lnTo>
                <a:lnTo>
                  <a:pt x="1104900" y="826294"/>
                </a:lnTo>
                <a:lnTo>
                  <a:pt x="992982" y="1007269"/>
                </a:lnTo>
                <a:lnTo>
                  <a:pt x="881063" y="1078706"/>
                </a:lnTo>
                <a:lnTo>
                  <a:pt x="38100" y="1102519"/>
                </a:lnTo>
                <a:lnTo>
                  <a:pt x="30957" y="1062037"/>
                </a:lnTo>
                <a:cubicBezTo>
                  <a:pt x="32544" y="978693"/>
                  <a:pt x="34132" y="895350"/>
                  <a:pt x="35719" y="812006"/>
                </a:cubicBezTo>
                <a:lnTo>
                  <a:pt x="0" y="595312"/>
                </a:lnTo>
                <a:lnTo>
                  <a:pt x="9525" y="428625"/>
                </a:lnTo>
                <a:lnTo>
                  <a:pt x="64294" y="10239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945356" y="3031331"/>
            <a:ext cx="771525" cy="733425"/>
          </a:xfrm>
          <a:custGeom>
            <a:avLst/>
            <a:gdLst>
              <a:gd name="connsiteX0" fmla="*/ 492919 w 771525"/>
              <a:gd name="connsiteY0" fmla="*/ 0 h 733425"/>
              <a:gd name="connsiteX1" fmla="*/ 771525 w 771525"/>
              <a:gd name="connsiteY1" fmla="*/ 154782 h 733425"/>
              <a:gd name="connsiteX2" fmla="*/ 666750 w 771525"/>
              <a:gd name="connsiteY2" fmla="*/ 285750 h 733425"/>
              <a:gd name="connsiteX3" fmla="*/ 621507 w 771525"/>
              <a:gd name="connsiteY3" fmla="*/ 488157 h 733425"/>
              <a:gd name="connsiteX4" fmla="*/ 621507 w 771525"/>
              <a:gd name="connsiteY4" fmla="*/ 628650 h 733425"/>
              <a:gd name="connsiteX5" fmla="*/ 657225 w 771525"/>
              <a:gd name="connsiteY5" fmla="*/ 733425 h 733425"/>
              <a:gd name="connsiteX6" fmla="*/ 230982 w 771525"/>
              <a:gd name="connsiteY6" fmla="*/ 700088 h 733425"/>
              <a:gd name="connsiteX7" fmla="*/ 102394 w 771525"/>
              <a:gd name="connsiteY7" fmla="*/ 661988 h 733425"/>
              <a:gd name="connsiteX8" fmla="*/ 0 w 771525"/>
              <a:gd name="connsiteY8" fmla="*/ 635794 h 733425"/>
              <a:gd name="connsiteX9" fmla="*/ 45244 w 771525"/>
              <a:gd name="connsiteY9" fmla="*/ 571500 h 733425"/>
              <a:gd name="connsiteX10" fmla="*/ 35719 w 771525"/>
              <a:gd name="connsiteY10" fmla="*/ 302419 h 733425"/>
              <a:gd name="connsiteX11" fmla="*/ 59532 w 771525"/>
              <a:gd name="connsiteY11" fmla="*/ 164307 h 733425"/>
              <a:gd name="connsiteX12" fmla="*/ 150019 w 771525"/>
              <a:gd name="connsiteY12" fmla="*/ 95250 h 733425"/>
              <a:gd name="connsiteX13" fmla="*/ 161925 w 771525"/>
              <a:gd name="connsiteY13" fmla="*/ 57150 h 733425"/>
              <a:gd name="connsiteX14" fmla="*/ 185738 w 771525"/>
              <a:gd name="connsiteY14" fmla="*/ 90488 h 733425"/>
              <a:gd name="connsiteX15" fmla="*/ 492919 w 771525"/>
              <a:gd name="connsiteY15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1525" h="733425">
                <a:moveTo>
                  <a:pt x="492919" y="0"/>
                </a:moveTo>
                <a:lnTo>
                  <a:pt x="771525" y="154782"/>
                </a:lnTo>
                <a:lnTo>
                  <a:pt x="666750" y="285750"/>
                </a:lnTo>
                <a:lnTo>
                  <a:pt x="621507" y="488157"/>
                </a:lnTo>
                <a:lnTo>
                  <a:pt x="621507" y="628650"/>
                </a:lnTo>
                <a:lnTo>
                  <a:pt x="657225" y="733425"/>
                </a:lnTo>
                <a:lnTo>
                  <a:pt x="230982" y="700088"/>
                </a:lnTo>
                <a:lnTo>
                  <a:pt x="102394" y="661988"/>
                </a:lnTo>
                <a:lnTo>
                  <a:pt x="0" y="635794"/>
                </a:lnTo>
                <a:lnTo>
                  <a:pt x="45244" y="571500"/>
                </a:lnTo>
                <a:lnTo>
                  <a:pt x="35719" y="302419"/>
                </a:lnTo>
                <a:lnTo>
                  <a:pt x="59532" y="164307"/>
                </a:lnTo>
                <a:lnTo>
                  <a:pt x="150019" y="95250"/>
                </a:lnTo>
                <a:lnTo>
                  <a:pt x="161925" y="57150"/>
                </a:lnTo>
                <a:lnTo>
                  <a:pt x="185738" y="90488"/>
                </a:lnTo>
                <a:lnTo>
                  <a:pt x="492919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47825" y="2800351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47825" y="2928938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09713" y="2928938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0698" y="2928939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928810" y="2927747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32383" y="2800353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0698" y="2800352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0495" y="2800351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69980" y="293012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08607" y="2800351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08607" y="292536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44340" y="292536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46719" y="2799160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2281" y="2670573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30597" y="2671764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06821" y="267176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345265" y="2669381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482452" y="2922983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83377" y="2668195"/>
            <a:ext cx="135205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483776" y="2794400"/>
            <a:ext cx="134806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649611" y="305752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484041" y="3051570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559906" y="3186113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20035" y="3053951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18582" y="2924176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619906" y="2797969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619906" y="2669388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559906" y="2540794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28962" y="3321945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683765" y="3450478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754259" y="1812568"/>
            <a:ext cx="1243608" cy="91992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08408" y="1637965"/>
            <a:ext cx="138112" cy="128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50510" y="1563758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 </a:t>
            </a:r>
            <a:r>
              <a:rPr lang="ru-RU" sz="900" dirty="0" smtClean="0"/>
              <a:t>ДМ</a:t>
            </a:r>
            <a:r>
              <a:rPr lang="ru-RU" sz="900" dirty="0"/>
              <a:t>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2272" y="3145418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Пластик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181049" y="2535411"/>
            <a:ext cx="604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Метал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4722831" y="261650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Алюминий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703901" y="4361344"/>
            <a:ext cx="773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Данные по площадям передаются автопроизводителем, или измеряются специалистами </a:t>
            </a:r>
            <a:r>
              <a:rPr lang="en-US" sz="1600" dirty="0" smtClean="0"/>
              <a:t>AZT </a:t>
            </a:r>
            <a:r>
              <a:rPr lang="ru-RU" sz="1600" dirty="0" smtClean="0"/>
              <a:t>у дилера.</a:t>
            </a:r>
            <a:endParaRPr lang="ru-RU" sz="16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4345781" y="2936959"/>
            <a:ext cx="1434704" cy="4262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536263" y="2590255"/>
            <a:ext cx="15875" cy="389332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552138" y="2979587"/>
            <a:ext cx="15875" cy="625626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871951" y="2684893"/>
            <a:ext cx="7344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 smtClean="0"/>
              <a:t>Верхняя часть</a:t>
            </a:r>
            <a:endParaRPr lang="ru-RU" sz="7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871951" y="3182538"/>
            <a:ext cx="7216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 smtClean="0"/>
              <a:t>Нижняя часть</a:t>
            </a:r>
            <a:endParaRPr lang="ru-RU" sz="7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44072" y="4894865"/>
            <a:ext cx="7074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Учитываются следующие критерии</a:t>
            </a:r>
            <a:r>
              <a:rPr lang="en-US" sz="1600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Материал (алюминий, метал, пластик, и т.д.)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Тип монтажа (прикрученные, приваренные, приклеенные, и т.д.)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Зонирование (деталь целиком, верхняя часть, нижняя часть)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Площадь поверхности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Проверка наличия линий разреза</a:t>
            </a:r>
            <a:endParaRPr lang="en-US" sz="1600" dirty="0" smtClean="0"/>
          </a:p>
          <a:p>
            <a:endParaRPr lang="ru-RU" sz="2400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5014912" y="1840757"/>
            <a:ext cx="600075" cy="36195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5195134" y="3299543"/>
            <a:ext cx="561471" cy="9602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594497" y="1618014"/>
            <a:ext cx="1339703" cy="244893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5359716" y="1723001"/>
            <a:ext cx="1574484" cy="160343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97641" y="1517220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Линии разреза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98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2" grpId="0"/>
      <p:bldP spid="56" grpId="0"/>
      <p:bldP spid="57" grpId="0"/>
      <p:bldP spid="58" grpId="0"/>
      <p:bldP spid="71" grpId="0"/>
      <p:bldP spid="72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743"/>
            <a:ext cx="7229964" cy="464524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ЛКМ: структура 2х-слойного покрытия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04498"/>
            <a:ext cx="8469501" cy="484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pSp>
        <p:nvGrpSpPr>
          <p:cNvPr id="32" name="Группа 35"/>
          <p:cNvGrpSpPr>
            <a:grpSpLocks/>
          </p:cNvGrpSpPr>
          <p:nvPr/>
        </p:nvGrpSpPr>
        <p:grpSpPr bwMode="auto">
          <a:xfrm>
            <a:off x="2242738" y="2541834"/>
            <a:ext cx="3810000" cy="2105025"/>
            <a:chOff x="2922588" y="4051300"/>
            <a:chExt cx="3810000" cy="2105026"/>
          </a:xfrm>
        </p:grpSpPr>
        <p:sp>
          <p:nvSpPr>
            <p:cNvPr id="33" name="AutoShape 46"/>
            <p:cNvSpPr>
              <a:spLocks noChangeArrowheads="1"/>
            </p:cNvSpPr>
            <p:nvPr/>
          </p:nvSpPr>
          <p:spPr bwMode="auto">
            <a:xfrm flipV="1">
              <a:off x="2922588" y="5545138"/>
              <a:ext cx="3810000" cy="611188"/>
            </a:xfrm>
            <a:prstGeom prst="roundRect">
              <a:avLst>
                <a:gd name="adj" fmla="val 0"/>
              </a:avLst>
            </a:prstGeom>
            <a:solidFill>
              <a:srgbClr val="4181FF"/>
            </a:solidFill>
            <a:ln w="18420">
              <a:solidFill>
                <a:srgbClr val="4181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4" name="AutoShape 47"/>
            <p:cNvSpPr>
              <a:spLocks noChangeArrowheads="1"/>
            </p:cNvSpPr>
            <p:nvPr/>
          </p:nvSpPr>
          <p:spPr bwMode="auto">
            <a:xfrm flipV="1">
              <a:off x="3259138" y="4856163"/>
              <a:ext cx="3136900" cy="3603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5" name="AutoShape 48"/>
            <p:cNvSpPr>
              <a:spLocks noChangeArrowheads="1"/>
            </p:cNvSpPr>
            <p:nvPr/>
          </p:nvSpPr>
          <p:spPr bwMode="auto">
            <a:xfrm flipV="1">
              <a:off x="3259138" y="5178425"/>
              <a:ext cx="3136900" cy="361950"/>
            </a:xfrm>
            <a:prstGeom prst="roundRect">
              <a:avLst>
                <a:gd name="adj" fmla="val 0"/>
              </a:avLst>
            </a:prstGeom>
            <a:solidFill>
              <a:srgbClr val="008280"/>
            </a:solidFill>
            <a:ln w="18420">
              <a:solidFill>
                <a:srgbClr val="0082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6" name="AutoShape 49"/>
            <p:cNvSpPr>
              <a:spLocks noChangeArrowheads="1"/>
            </p:cNvSpPr>
            <p:nvPr/>
          </p:nvSpPr>
          <p:spPr bwMode="auto">
            <a:xfrm flipV="1">
              <a:off x="3259138" y="5399088"/>
              <a:ext cx="3136900" cy="1444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7" name="AutoShape 50"/>
            <p:cNvSpPr>
              <a:spLocks noChangeArrowheads="1"/>
            </p:cNvSpPr>
            <p:nvPr/>
          </p:nvSpPr>
          <p:spPr bwMode="auto">
            <a:xfrm flipV="1">
              <a:off x="3259138" y="4051300"/>
              <a:ext cx="3136900" cy="552450"/>
            </a:xfrm>
            <a:prstGeom prst="roundRect">
              <a:avLst>
                <a:gd name="adj" fmla="val 0"/>
              </a:avLst>
            </a:prstGeom>
            <a:solidFill>
              <a:srgbClr val="FFFFC2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8" name="AutoShape 51"/>
            <p:cNvSpPr>
              <a:spLocks noChangeArrowheads="1"/>
            </p:cNvSpPr>
            <p:nvPr/>
          </p:nvSpPr>
          <p:spPr bwMode="auto">
            <a:xfrm flipV="1">
              <a:off x="3259138" y="4597400"/>
              <a:ext cx="3136900" cy="271463"/>
            </a:xfrm>
            <a:prstGeom prst="roundRect">
              <a:avLst>
                <a:gd name="adj" fmla="val 0"/>
              </a:avLst>
            </a:prstGeom>
            <a:solidFill>
              <a:srgbClr val="FF0080"/>
            </a:solidFill>
            <a:ln w="18420">
              <a:solidFill>
                <a:srgbClr val="FF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39" name="AutoShape 52"/>
            <p:cNvSpPr>
              <a:spLocks noChangeArrowheads="1"/>
            </p:cNvSpPr>
            <p:nvPr/>
          </p:nvSpPr>
          <p:spPr bwMode="auto">
            <a:xfrm flipV="1">
              <a:off x="2922588" y="5545138"/>
              <a:ext cx="3810000" cy="611188"/>
            </a:xfrm>
            <a:prstGeom prst="roundRect">
              <a:avLst>
                <a:gd name="adj" fmla="val 0"/>
              </a:avLst>
            </a:prstGeom>
            <a:solidFill>
              <a:srgbClr val="4181FF"/>
            </a:solidFill>
            <a:ln w="18420">
              <a:solidFill>
                <a:srgbClr val="4181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0" name="AutoShape 53"/>
            <p:cNvSpPr>
              <a:spLocks noChangeArrowheads="1"/>
            </p:cNvSpPr>
            <p:nvPr/>
          </p:nvSpPr>
          <p:spPr bwMode="auto">
            <a:xfrm flipV="1">
              <a:off x="3259138" y="4856163"/>
              <a:ext cx="3136900" cy="3603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1" name="AutoShape 54"/>
            <p:cNvSpPr>
              <a:spLocks noChangeArrowheads="1"/>
            </p:cNvSpPr>
            <p:nvPr/>
          </p:nvSpPr>
          <p:spPr bwMode="auto">
            <a:xfrm flipV="1">
              <a:off x="3259138" y="5178425"/>
              <a:ext cx="3136900" cy="361950"/>
            </a:xfrm>
            <a:prstGeom prst="roundRect">
              <a:avLst>
                <a:gd name="adj" fmla="val 0"/>
              </a:avLst>
            </a:prstGeom>
            <a:solidFill>
              <a:srgbClr val="008280"/>
            </a:solidFill>
            <a:ln w="18420">
              <a:solidFill>
                <a:srgbClr val="0082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2" name="AutoShape 55"/>
            <p:cNvSpPr>
              <a:spLocks noChangeArrowheads="1"/>
            </p:cNvSpPr>
            <p:nvPr/>
          </p:nvSpPr>
          <p:spPr bwMode="auto">
            <a:xfrm flipV="1">
              <a:off x="3259138" y="5399088"/>
              <a:ext cx="3136900" cy="1444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3" name="AutoShape 56"/>
            <p:cNvSpPr>
              <a:spLocks noChangeArrowheads="1"/>
            </p:cNvSpPr>
            <p:nvPr/>
          </p:nvSpPr>
          <p:spPr bwMode="auto">
            <a:xfrm flipV="1">
              <a:off x="3259138" y="4051300"/>
              <a:ext cx="3136900" cy="552450"/>
            </a:xfrm>
            <a:prstGeom prst="roundRect">
              <a:avLst>
                <a:gd name="adj" fmla="val 0"/>
              </a:avLst>
            </a:prstGeom>
            <a:solidFill>
              <a:srgbClr val="FFFFC2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4" name="AutoShape 57"/>
            <p:cNvSpPr>
              <a:spLocks noChangeArrowheads="1"/>
            </p:cNvSpPr>
            <p:nvPr/>
          </p:nvSpPr>
          <p:spPr bwMode="auto">
            <a:xfrm flipV="1">
              <a:off x="3259138" y="4597400"/>
              <a:ext cx="3136900" cy="271463"/>
            </a:xfrm>
            <a:prstGeom prst="roundRect">
              <a:avLst>
                <a:gd name="adj" fmla="val 0"/>
              </a:avLst>
            </a:prstGeom>
            <a:solidFill>
              <a:srgbClr val="FF0080"/>
            </a:solidFill>
            <a:ln w="18420">
              <a:solidFill>
                <a:srgbClr val="FF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5" name="AutoShape 58"/>
            <p:cNvSpPr>
              <a:spLocks noChangeArrowheads="1"/>
            </p:cNvSpPr>
            <p:nvPr/>
          </p:nvSpPr>
          <p:spPr bwMode="auto">
            <a:xfrm rot="10800000" flipV="1">
              <a:off x="2922588" y="5545138"/>
              <a:ext cx="3810000" cy="611188"/>
            </a:xfrm>
            <a:prstGeom prst="roundRect">
              <a:avLst>
                <a:gd name="adj" fmla="val 0"/>
              </a:avLst>
            </a:prstGeom>
            <a:solidFill>
              <a:srgbClr val="4181FF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uk-UA" sz="2800" dirty="0" smtClean="0">
                  <a:solidFill>
                    <a:schemeClr val="bg1"/>
                  </a:solidFill>
                  <a:latin typeface="+mn-lt"/>
                </a:rPr>
                <a:t>  </a:t>
              </a:r>
              <a:r>
                <a:rPr lang="uk-UA" sz="2400" dirty="0" err="1" smtClean="0">
                  <a:solidFill>
                    <a:schemeClr val="bg1"/>
                  </a:solidFill>
                  <a:latin typeface="+mn-lt"/>
                </a:rPr>
                <a:t>Металлическая</a:t>
              </a:r>
              <a:r>
                <a:rPr lang="uk-UA" sz="2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  <a:latin typeface="+mn-lt"/>
                </a:rPr>
                <a:t>деталь </a:t>
              </a:r>
              <a:endParaRPr lang="en-GB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AutoShape 59"/>
            <p:cNvSpPr>
              <a:spLocks noChangeArrowheads="1"/>
            </p:cNvSpPr>
            <p:nvPr/>
          </p:nvSpPr>
          <p:spPr bwMode="auto">
            <a:xfrm flipV="1">
              <a:off x="3259138" y="4856163"/>
              <a:ext cx="3136900" cy="3603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7" name="AutoShape 60"/>
            <p:cNvSpPr>
              <a:spLocks noChangeArrowheads="1"/>
            </p:cNvSpPr>
            <p:nvPr/>
          </p:nvSpPr>
          <p:spPr bwMode="auto">
            <a:xfrm flipV="1">
              <a:off x="3259138" y="5178425"/>
              <a:ext cx="3136900" cy="361950"/>
            </a:xfrm>
            <a:prstGeom prst="roundRect">
              <a:avLst>
                <a:gd name="adj" fmla="val 0"/>
              </a:avLst>
            </a:prstGeom>
            <a:solidFill>
              <a:srgbClr val="008280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8" name="AutoShape 61"/>
            <p:cNvSpPr>
              <a:spLocks noChangeArrowheads="1"/>
            </p:cNvSpPr>
            <p:nvPr/>
          </p:nvSpPr>
          <p:spPr bwMode="auto">
            <a:xfrm flipV="1">
              <a:off x="3259138" y="5399088"/>
              <a:ext cx="3136900" cy="144463"/>
            </a:xfrm>
            <a:prstGeom prst="roundRect">
              <a:avLst>
                <a:gd name="adj" fmla="val 0"/>
              </a:avLst>
            </a:prstGeom>
            <a:solidFill>
              <a:srgbClr val="C0C0C0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49" name="AutoShape 62"/>
            <p:cNvSpPr>
              <a:spLocks noChangeArrowheads="1"/>
            </p:cNvSpPr>
            <p:nvPr/>
          </p:nvSpPr>
          <p:spPr bwMode="auto">
            <a:xfrm flipV="1">
              <a:off x="3259138" y="4051300"/>
              <a:ext cx="3136900" cy="552450"/>
            </a:xfrm>
            <a:prstGeom prst="roundRect">
              <a:avLst>
                <a:gd name="adj" fmla="val 0"/>
              </a:avLst>
            </a:prstGeom>
            <a:solidFill>
              <a:srgbClr val="FFFFC2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uk-UA"/>
            </a:p>
          </p:txBody>
        </p:sp>
        <p:sp>
          <p:nvSpPr>
            <p:cNvPr id="50" name="AutoShape 63"/>
            <p:cNvSpPr>
              <a:spLocks noChangeArrowheads="1"/>
            </p:cNvSpPr>
            <p:nvPr/>
          </p:nvSpPr>
          <p:spPr bwMode="auto">
            <a:xfrm flipV="1">
              <a:off x="3259138" y="4597400"/>
              <a:ext cx="3136900" cy="271463"/>
            </a:xfrm>
            <a:prstGeom prst="roundRect">
              <a:avLst>
                <a:gd name="adj" fmla="val 0"/>
              </a:avLst>
            </a:prstGeom>
            <a:solidFill>
              <a:srgbClr val="FF0080"/>
            </a:solidFill>
            <a:ln w="1842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sp>
          <p:nvSpPr>
            <p:cNvPr id="51" name="Text Box 64"/>
            <p:cNvSpPr txBox="1">
              <a:spLocks noChangeArrowheads="1"/>
            </p:cNvSpPr>
            <p:nvPr/>
          </p:nvSpPr>
          <p:spPr bwMode="auto">
            <a:xfrm>
              <a:off x="3289300" y="4229100"/>
              <a:ext cx="3111500" cy="3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Лак (</a:t>
              </a:r>
              <a:r>
                <a:rPr lang="en-GB" sz="1400" b="1" dirty="0">
                  <a:solidFill>
                    <a:srgbClr val="000000"/>
                  </a:solidFill>
                  <a:latin typeface="+mn-lt"/>
                </a:rPr>
                <a:t>Clear Coat</a:t>
              </a: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)</a:t>
              </a:r>
              <a:endParaRPr lang="en-GB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Text Box 65"/>
            <p:cNvSpPr txBox="1">
              <a:spLocks noChangeArrowheads="1"/>
            </p:cNvSpPr>
            <p:nvPr/>
          </p:nvSpPr>
          <p:spPr bwMode="auto">
            <a:xfrm>
              <a:off x="3257550" y="4641850"/>
              <a:ext cx="3155949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База(</a:t>
              </a:r>
              <a:r>
                <a:rPr lang="en-GB" sz="1400" b="1" dirty="0">
                  <a:solidFill>
                    <a:srgbClr val="000000"/>
                  </a:solidFill>
                  <a:latin typeface="+mn-lt"/>
                </a:rPr>
                <a:t>Base Coat</a:t>
              </a: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)</a:t>
              </a:r>
              <a:endParaRPr lang="en-GB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Text Box 66"/>
            <p:cNvSpPr txBox="1">
              <a:spLocks noChangeArrowheads="1"/>
            </p:cNvSpPr>
            <p:nvPr/>
          </p:nvSpPr>
          <p:spPr bwMode="auto">
            <a:xfrm>
              <a:off x="3263900" y="4933949"/>
              <a:ext cx="3136899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Наполнитель (</a:t>
              </a:r>
              <a:r>
                <a:rPr lang="en-GB" sz="1400" b="1" dirty="0">
                  <a:solidFill>
                    <a:srgbClr val="000000"/>
                  </a:solidFill>
                  <a:latin typeface="+mn-lt"/>
                </a:rPr>
                <a:t>HS Filler</a:t>
              </a: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)</a:t>
              </a:r>
              <a:endParaRPr lang="en-GB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Text Box 67"/>
            <p:cNvSpPr txBox="1">
              <a:spLocks noChangeArrowheads="1"/>
            </p:cNvSpPr>
            <p:nvPr/>
          </p:nvSpPr>
          <p:spPr bwMode="auto">
            <a:xfrm>
              <a:off x="3263900" y="5181599"/>
              <a:ext cx="3136900" cy="35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73075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defTabSz="4730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90000"/>
                <a:buFont typeface="Monotype Sorts" pitchFamily="2" charset="2"/>
                <a:buNone/>
              </a:pP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Грунтовка (</a:t>
              </a:r>
              <a:r>
                <a:rPr lang="en-GB" sz="1400" b="1" dirty="0">
                  <a:solidFill>
                    <a:srgbClr val="000000"/>
                  </a:solidFill>
                  <a:latin typeface="+mn-lt"/>
                </a:rPr>
                <a:t>Edge Primer</a:t>
              </a:r>
              <a:r>
                <a:rPr lang="ru-RU" sz="1400" b="1" dirty="0">
                  <a:solidFill>
                    <a:srgbClr val="000000"/>
                  </a:solidFill>
                  <a:latin typeface="+mn-lt"/>
                </a:rPr>
                <a:t>)</a:t>
              </a:r>
              <a:endParaRPr lang="en-GB" sz="1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256462" y="958905"/>
            <a:ext cx="7817476" cy="46452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Лакокрасочные материалы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структура 2х-слойного покрытия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8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Подготовка данных </a:t>
            </a:r>
            <a:r>
              <a:rPr lang="ru-RU" sz="2800" b="1" dirty="0">
                <a:latin typeface="+mn-lt"/>
              </a:rPr>
              <a:t>по стоимости ЛКМ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704998"/>
              </p:ext>
            </p:extLst>
          </p:nvPr>
        </p:nvGraphicFramePr>
        <p:xfrm>
          <a:off x="252413" y="1600200"/>
          <a:ext cx="8666162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252413" y="986495"/>
            <a:ext cx="4245337" cy="32773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Основные </a:t>
            </a:r>
            <a:r>
              <a:rPr lang="ru-RU" sz="1800" dirty="0" smtClean="0">
                <a:latin typeface="+mn-lt"/>
              </a:rPr>
              <a:t>этапы</a:t>
            </a:r>
            <a:r>
              <a:rPr lang="en-US" sz="1800" dirty="0" smtClean="0">
                <a:latin typeface="+mn-lt"/>
              </a:rPr>
              <a:t>:</a:t>
            </a:r>
            <a:endParaRPr lang="ru-RU" sz="1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63" y="5977465"/>
            <a:ext cx="787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*- Данные содержат стоимости лаков, базы, наполнителя, грунтовки, </a:t>
            </a:r>
            <a:r>
              <a:rPr lang="ru-RU" sz="1400" dirty="0" err="1" smtClean="0"/>
              <a:t>укрывочных</a:t>
            </a:r>
            <a:r>
              <a:rPr lang="ru-RU" sz="1400" dirty="0" smtClean="0"/>
              <a:t> материалов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65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96" y="1046532"/>
            <a:ext cx="7070501" cy="2507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Определение расхода ЛКМ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Полилиния 5"/>
          <p:cNvSpPr/>
          <p:nvPr/>
        </p:nvSpPr>
        <p:spPr>
          <a:xfrm>
            <a:off x="4972568" y="1282437"/>
            <a:ext cx="2081212" cy="1388269"/>
          </a:xfrm>
          <a:custGeom>
            <a:avLst/>
            <a:gdLst>
              <a:gd name="connsiteX0" fmla="*/ 116681 w 2081212"/>
              <a:gd name="connsiteY0" fmla="*/ 92869 h 1388269"/>
              <a:gd name="connsiteX1" fmla="*/ 619125 w 2081212"/>
              <a:gd name="connsiteY1" fmla="*/ 378619 h 1388269"/>
              <a:gd name="connsiteX2" fmla="*/ 778668 w 2081212"/>
              <a:gd name="connsiteY2" fmla="*/ 516731 h 1388269"/>
              <a:gd name="connsiteX3" fmla="*/ 835818 w 2081212"/>
              <a:gd name="connsiteY3" fmla="*/ 566738 h 1388269"/>
              <a:gd name="connsiteX4" fmla="*/ 847725 w 2081212"/>
              <a:gd name="connsiteY4" fmla="*/ 602456 h 1388269"/>
              <a:gd name="connsiteX5" fmla="*/ 752475 w 2081212"/>
              <a:gd name="connsiteY5" fmla="*/ 871538 h 1388269"/>
              <a:gd name="connsiteX6" fmla="*/ 621506 w 2081212"/>
              <a:gd name="connsiteY6" fmla="*/ 978694 h 1388269"/>
              <a:gd name="connsiteX7" fmla="*/ 471487 w 2081212"/>
              <a:gd name="connsiteY7" fmla="*/ 1102519 h 1388269"/>
              <a:gd name="connsiteX8" fmla="*/ 288131 w 2081212"/>
              <a:gd name="connsiteY8" fmla="*/ 1388269 h 1388269"/>
              <a:gd name="connsiteX9" fmla="*/ 381000 w 2081212"/>
              <a:gd name="connsiteY9" fmla="*/ 1378744 h 1388269"/>
              <a:gd name="connsiteX10" fmla="*/ 481012 w 2081212"/>
              <a:gd name="connsiteY10" fmla="*/ 1197769 h 1388269"/>
              <a:gd name="connsiteX11" fmla="*/ 602456 w 2081212"/>
              <a:gd name="connsiteY11" fmla="*/ 1109663 h 1388269"/>
              <a:gd name="connsiteX12" fmla="*/ 802481 w 2081212"/>
              <a:gd name="connsiteY12" fmla="*/ 1040606 h 1388269"/>
              <a:gd name="connsiteX13" fmla="*/ 954881 w 2081212"/>
              <a:gd name="connsiteY13" fmla="*/ 1038225 h 1388269"/>
              <a:gd name="connsiteX14" fmla="*/ 1143000 w 2081212"/>
              <a:gd name="connsiteY14" fmla="*/ 1083469 h 1388269"/>
              <a:gd name="connsiteX15" fmla="*/ 1881187 w 2081212"/>
              <a:gd name="connsiteY15" fmla="*/ 1033463 h 1388269"/>
              <a:gd name="connsiteX16" fmla="*/ 1921668 w 2081212"/>
              <a:gd name="connsiteY16" fmla="*/ 1009650 h 1388269"/>
              <a:gd name="connsiteX17" fmla="*/ 2021681 w 2081212"/>
              <a:gd name="connsiteY17" fmla="*/ 821531 h 1388269"/>
              <a:gd name="connsiteX18" fmla="*/ 1995487 w 2081212"/>
              <a:gd name="connsiteY18" fmla="*/ 802481 h 1388269"/>
              <a:gd name="connsiteX19" fmla="*/ 1824037 w 2081212"/>
              <a:gd name="connsiteY19" fmla="*/ 645319 h 1388269"/>
              <a:gd name="connsiteX20" fmla="*/ 1824037 w 2081212"/>
              <a:gd name="connsiteY20" fmla="*/ 614363 h 1388269"/>
              <a:gd name="connsiteX21" fmla="*/ 2066925 w 2081212"/>
              <a:gd name="connsiteY21" fmla="*/ 581025 h 1388269"/>
              <a:gd name="connsiteX22" fmla="*/ 2081212 w 2081212"/>
              <a:gd name="connsiteY22" fmla="*/ 566738 h 1388269"/>
              <a:gd name="connsiteX23" fmla="*/ 2078831 w 2081212"/>
              <a:gd name="connsiteY23" fmla="*/ 495300 h 1388269"/>
              <a:gd name="connsiteX24" fmla="*/ 2038350 w 2081212"/>
              <a:gd name="connsiteY24" fmla="*/ 466725 h 1388269"/>
              <a:gd name="connsiteX25" fmla="*/ 1500187 w 2081212"/>
              <a:gd name="connsiteY25" fmla="*/ 435769 h 1388269"/>
              <a:gd name="connsiteX26" fmla="*/ 407193 w 2081212"/>
              <a:gd name="connsiteY26" fmla="*/ 45244 h 1388269"/>
              <a:gd name="connsiteX27" fmla="*/ 230981 w 2081212"/>
              <a:gd name="connsiteY27" fmla="*/ 0 h 1388269"/>
              <a:gd name="connsiteX28" fmla="*/ 0 w 2081212"/>
              <a:gd name="connsiteY28" fmla="*/ 61913 h 1388269"/>
              <a:gd name="connsiteX29" fmla="*/ 116681 w 2081212"/>
              <a:gd name="connsiteY29" fmla="*/ 92869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81212" h="1388269">
                <a:moveTo>
                  <a:pt x="116681" y="92869"/>
                </a:moveTo>
                <a:lnTo>
                  <a:pt x="619125" y="378619"/>
                </a:lnTo>
                <a:lnTo>
                  <a:pt x="778668" y="516731"/>
                </a:lnTo>
                <a:lnTo>
                  <a:pt x="835818" y="566738"/>
                </a:lnTo>
                <a:lnTo>
                  <a:pt x="847725" y="602456"/>
                </a:lnTo>
                <a:lnTo>
                  <a:pt x="752475" y="871538"/>
                </a:lnTo>
                <a:lnTo>
                  <a:pt x="621506" y="978694"/>
                </a:lnTo>
                <a:lnTo>
                  <a:pt x="471487" y="1102519"/>
                </a:lnTo>
                <a:lnTo>
                  <a:pt x="288131" y="1388269"/>
                </a:lnTo>
                <a:lnTo>
                  <a:pt x="381000" y="1378744"/>
                </a:lnTo>
                <a:lnTo>
                  <a:pt x="481012" y="1197769"/>
                </a:lnTo>
                <a:lnTo>
                  <a:pt x="602456" y="1109663"/>
                </a:lnTo>
                <a:lnTo>
                  <a:pt x="802481" y="1040606"/>
                </a:lnTo>
                <a:lnTo>
                  <a:pt x="954881" y="1038225"/>
                </a:lnTo>
                <a:lnTo>
                  <a:pt x="1143000" y="1083469"/>
                </a:lnTo>
                <a:lnTo>
                  <a:pt x="1881187" y="1033463"/>
                </a:lnTo>
                <a:lnTo>
                  <a:pt x="1921668" y="1009650"/>
                </a:lnTo>
                <a:lnTo>
                  <a:pt x="2021681" y="821531"/>
                </a:lnTo>
                <a:lnTo>
                  <a:pt x="1995487" y="802481"/>
                </a:lnTo>
                <a:lnTo>
                  <a:pt x="1824037" y="645319"/>
                </a:lnTo>
                <a:lnTo>
                  <a:pt x="1824037" y="614363"/>
                </a:lnTo>
                <a:lnTo>
                  <a:pt x="2066925" y="581025"/>
                </a:lnTo>
                <a:lnTo>
                  <a:pt x="2081212" y="566738"/>
                </a:lnTo>
                <a:cubicBezTo>
                  <a:pt x="2080418" y="542925"/>
                  <a:pt x="2079625" y="519113"/>
                  <a:pt x="2078831" y="495300"/>
                </a:cubicBezTo>
                <a:lnTo>
                  <a:pt x="2038350" y="466725"/>
                </a:lnTo>
                <a:lnTo>
                  <a:pt x="1500187" y="435769"/>
                </a:lnTo>
                <a:lnTo>
                  <a:pt x="407193" y="45244"/>
                </a:lnTo>
                <a:lnTo>
                  <a:pt x="230981" y="0"/>
                </a:lnTo>
                <a:lnTo>
                  <a:pt x="0" y="61913"/>
                </a:lnTo>
                <a:lnTo>
                  <a:pt x="116681" y="92869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160561" y="1813456"/>
            <a:ext cx="1652588" cy="1102519"/>
          </a:xfrm>
          <a:custGeom>
            <a:avLst/>
            <a:gdLst>
              <a:gd name="connsiteX0" fmla="*/ 64294 w 1652588"/>
              <a:gd name="connsiteY0" fmla="*/ 102394 h 1102519"/>
              <a:gd name="connsiteX1" fmla="*/ 1597819 w 1652588"/>
              <a:gd name="connsiteY1" fmla="*/ 0 h 1102519"/>
              <a:gd name="connsiteX2" fmla="*/ 1652588 w 1652588"/>
              <a:gd name="connsiteY2" fmla="*/ 59531 h 1102519"/>
              <a:gd name="connsiteX3" fmla="*/ 1545432 w 1652588"/>
              <a:gd name="connsiteY3" fmla="*/ 342900 h 1102519"/>
              <a:gd name="connsiteX4" fmla="*/ 1293019 w 1652588"/>
              <a:gd name="connsiteY4" fmla="*/ 545306 h 1102519"/>
              <a:gd name="connsiteX5" fmla="*/ 1104900 w 1652588"/>
              <a:gd name="connsiteY5" fmla="*/ 826294 h 1102519"/>
              <a:gd name="connsiteX6" fmla="*/ 992982 w 1652588"/>
              <a:gd name="connsiteY6" fmla="*/ 1007269 h 1102519"/>
              <a:gd name="connsiteX7" fmla="*/ 881063 w 1652588"/>
              <a:gd name="connsiteY7" fmla="*/ 1078706 h 1102519"/>
              <a:gd name="connsiteX8" fmla="*/ 38100 w 1652588"/>
              <a:gd name="connsiteY8" fmla="*/ 1102519 h 1102519"/>
              <a:gd name="connsiteX9" fmla="*/ 30957 w 1652588"/>
              <a:gd name="connsiteY9" fmla="*/ 1062037 h 1102519"/>
              <a:gd name="connsiteX10" fmla="*/ 35719 w 1652588"/>
              <a:gd name="connsiteY10" fmla="*/ 812006 h 1102519"/>
              <a:gd name="connsiteX11" fmla="*/ 0 w 1652588"/>
              <a:gd name="connsiteY11" fmla="*/ 595312 h 1102519"/>
              <a:gd name="connsiteX12" fmla="*/ 9525 w 1652588"/>
              <a:gd name="connsiteY12" fmla="*/ 428625 h 1102519"/>
              <a:gd name="connsiteX13" fmla="*/ 64294 w 1652588"/>
              <a:gd name="connsiteY13" fmla="*/ 102394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2588" h="1102519">
                <a:moveTo>
                  <a:pt x="64294" y="102394"/>
                </a:moveTo>
                <a:lnTo>
                  <a:pt x="1597819" y="0"/>
                </a:lnTo>
                <a:lnTo>
                  <a:pt x="1652588" y="59531"/>
                </a:lnTo>
                <a:lnTo>
                  <a:pt x="1545432" y="342900"/>
                </a:lnTo>
                <a:lnTo>
                  <a:pt x="1293019" y="545306"/>
                </a:lnTo>
                <a:lnTo>
                  <a:pt x="1104900" y="826294"/>
                </a:lnTo>
                <a:lnTo>
                  <a:pt x="992982" y="1007269"/>
                </a:lnTo>
                <a:lnTo>
                  <a:pt x="881063" y="1078706"/>
                </a:lnTo>
                <a:lnTo>
                  <a:pt x="38100" y="1102519"/>
                </a:lnTo>
                <a:lnTo>
                  <a:pt x="30957" y="1062037"/>
                </a:lnTo>
                <a:cubicBezTo>
                  <a:pt x="32544" y="978693"/>
                  <a:pt x="34132" y="895350"/>
                  <a:pt x="35719" y="812006"/>
                </a:cubicBezTo>
                <a:lnTo>
                  <a:pt x="0" y="595312"/>
                </a:lnTo>
                <a:lnTo>
                  <a:pt x="9525" y="428625"/>
                </a:lnTo>
                <a:lnTo>
                  <a:pt x="64294" y="10239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60136" y="2342093"/>
            <a:ext cx="771525" cy="733425"/>
          </a:xfrm>
          <a:custGeom>
            <a:avLst/>
            <a:gdLst>
              <a:gd name="connsiteX0" fmla="*/ 492919 w 771525"/>
              <a:gd name="connsiteY0" fmla="*/ 0 h 733425"/>
              <a:gd name="connsiteX1" fmla="*/ 771525 w 771525"/>
              <a:gd name="connsiteY1" fmla="*/ 154782 h 733425"/>
              <a:gd name="connsiteX2" fmla="*/ 666750 w 771525"/>
              <a:gd name="connsiteY2" fmla="*/ 285750 h 733425"/>
              <a:gd name="connsiteX3" fmla="*/ 621507 w 771525"/>
              <a:gd name="connsiteY3" fmla="*/ 488157 h 733425"/>
              <a:gd name="connsiteX4" fmla="*/ 621507 w 771525"/>
              <a:gd name="connsiteY4" fmla="*/ 628650 h 733425"/>
              <a:gd name="connsiteX5" fmla="*/ 657225 w 771525"/>
              <a:gd name="connsiteY5" fmla="*/ 733425 h 733425"/>
              <a:gd name="connsiteX6" fmla="*/ 230982 w 771525"/>
              <a:gd name="connsiteY6" fmla="*/ 700088 h 733425"/>
              <a:gd name="connsiteX7" fmla="*/ 102394 w 771525"/>
              <a:gd name="connsiteY7" fmla="*/ 661988 h 733425"/>
              <a:gd name="connsiteX8" fmla="*/ 0 w 771525"/>
              <a:gd name="connsiteY8" fmla="*/ 635794 h 733425"/>
              <a:gd name="connsiteX9" fmla="*/ 45244 w 771525"/>
              <a:gd name="connsiteY9" fmla="*/ 571500 h 733425"/>
              <a:gd name="connsiteX10" fmla="*/ 35719 w 771525"/>
              <a:gd name="connsiteY10" fmla="*/ 302419 h 733425"/>
              <a:gd name="connsiteX11" fmla="*/ 59532 w 771525"/>
              <a:gd name="connsiteY11" fmla="*/ 164307 h 733425"/>
              <a:gd name="connsiteX12" fmla="*/ 150019 w 771525"/>
              <a:gd name="connsiteY12" fmla="*/ 95250 h 733425"/>
              <a:gd name="connsiteX13" fmla="*/ 161925 w 771525"/>
              <a:gd name="connsiteY13" fmla="*/ 57150 h 733425"/>
              <a:gd name="connsiteX14" fmla="*/ 185738 w 771525"/>
              <a:gd name="connsiteY14" fmla="*/ 90488 h 733425"/>
              <a:gd name="connsiteX15" fmla="*/ 492919 w 771525"/>
              <a:gd name="connsiteY15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1525" h="733425">
                <a:moveTo>
                  <a:pt x="492919" y="0"/>
                </a:moveTo>
                <a:lnTo>
                  <a:pt x="771525" y="154782"/>
                </a:lnTo>
                <a:lnTo>
                  <a:pt x="666750" y="285750"/>
                </a:lnTo>
                <a:lnTo>
                  <a:pt x="621507" y="488157"/>
                </a:lnTo>
                <a:lnTo>
                  <a:pt x="621507" y="628650"/>
                </a:lnTo>
                <a:lnTo>
                  <a:pt x="657225" y="733425"/>
                </a:lnTo>
                <a:lnTo>
                  <a:pt x="230982" y="700088"/>
                </a:lnTo>
                <a:lnTo>
                  <a:pt x="102394" y="661988"/>
                </a:lnTo>
                <a:lnTo>
                  <a:pt x="0" y="635794"/>
                </a:lnTo>
                <a:lnTo>
                  <a:pt x="45244" y="571500"/>
                </a:lnTo>
                <a:lnTo>
                  <a:pt x="35719" y="302419"/>
                </a:lnTo>
                <a:lnTo>
                  <a:pt x="59532" y="164307"/>
                </a:lnTo>
                <a:lnTo>
                  <a:pt x="150019" y="95250"/>
                </a:lnTo>
                <a:lnTo>
                  <a:pt x="161925" y="57150"/>
                </a:lnTo>
                <a:lnTo>
                  <a:pt x="185738" y="90488"/>
                </a:lnTo>
                <a:lnTo>
                  <a:pt x="492919" y="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87052" y="245618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Пластик</a:t>
            </a:r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995829" y="1846173"/>
            <a:ext cx="604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Метал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537611" y="1927265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Алюминий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59143" y="3581880"/>
            <a:ext cx="532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Коэффициенты ЛКМ для различных этапов окраски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1296077" y="4028265"/>
            <a:ext cx="1999058" cy="127727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4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1400" b="1" i="0" u="none" baseline="0" dirty="0"/>
              <a:t>     </a:t>
            </a:r>
            <a:r>
              <a:rPr lang="ru-RU" sz="1200" b="1" i="0" u="none" baseline="0" dirty="0"/>
              <a:t>Новая деталь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4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ru-RU" sz="1400" b="1" i="0" u="none" baseline="0" dirty="0"/>
              <a:t>     </a:t>
            </a:r>
            <a:r>
              <a:rPr lang="ru-RU" sz="1200" b="1" i="0" u="none" baseline="0" dirty="0"/>
              <a:t>Поверхность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4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ru-RU" sz="1400" b="1" i="0" u="none" baseline="0" dirty="0"/>
              <a:t>    </a:t>
            </a:r>
            <a:r>
              <a:rPr lang="ru-RU" sz="1200" b="1" i="0" u="none" baseline="0" dirty="0"/>
              <a:t>Ремонт до 50%</a:t>
            </a:r>
            <a:r>
              <a:rPr lang="ru-RU" sz="1400" b="1" i="0" u="none" baseline="0" dirty="0"/>
              <a:t> 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4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IV</a:t>
            </a:r>
            <a:r>
              <a:rPr lang="ru-RU" sz="1400" b="1" i="0" u="none" baseline="0" dirty="0"/>
              <a:t>    </a:t>
            </a:r>
            <a:r>
              <a:rPr lang="ru-RU" sz="1200" b="1" i="0" u="none" baseline="0" dirty="0"/>
              <a:t>Ремонт свыше 50%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296076" y="5462047"/>
            <a:ext cx="2339631" cy="83099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b="1" i="0" u="none" baseline="0" dirty="0"/>
              <a:t>K1R,K1N,K1G  </a:t>
            </a:r>
            <a:r>
              <a:rPr lang="ru-RU" sz="1200" b="1" i="0" u="none" baseline="0" dirty="0" smtClean="0"/>
              <a:t>Новые</a:t>
            </a:r>
            <a:r>
              <a:rPr lang="ru-RU" sz="1200" b="1" i="0" u="none" dirty="0" smtClean="0"/>
              <a:t> </a:t>
            </a:r>
            <a:r>
              <a:rPr lang="ru-RU" sz="1200" b="1" i="0" u="none" baseline="0" dirty="0" smtClean="0"/>
              <a:t>детали</a:t>
            </a:r>
            <a:endParaRPr lang="ru-RU" sz="1200" b="1" i="0" u="none" baseline="0" dirty="0"/>
          </a:p>
          <a:p>
            <a:pPr eaLnBrk="0" hangingPunct="0">
              <a:spcBef>
                <a:spcPct val="50000"/>
              </a:spcBef>
              <a:defRPr/>
            </a:pPr>
            <a:r>
              <a:rPr lang="ru-RU" sz="1200" b="1" dirty="0"/>
              <a:t>K2    </a:t>
            </a:r>
            <a:r>
              <a:rPr lang="ru-RU" sz="1200" b="1" dirty="0" smtClean="0"/>
              <a:t>                 Поверхность</a:t>
            </a:r>
            <a:endParaRPr lang="ru" altLang="de-DE" sz="1200" b="1" dirty="0"/>
          </a:p>
          <a:p>
            <a:pPr eaLnBrk="0" hangingPunct="0">
              <a:spcBef>
                <a:spcPct val="50000"/>
              </a:spcBef>
              <a:defRPr/>
            </a:pPr>
            <a:r>
              <a:rPr lang="ru-RU" sz="1200" b="1" dirty="0"/>
              <a:t>K3    </a:t>
            </a:r>
            <a:r>
              <a:rPr lang="ru-RU" sz="1200" b="1" dirty="0" smtClean="0"/>
              <a:t>                 Ремонт </a:t>
            </a:r>
            <a:r>
              <a:rPr lang="ru-RU" sz="1200" b="1" dirty="0"/>
              <a:t>до 15%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4277" y="4301521"/>
            <a:ext cx="8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Метал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59143" y="563024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Пластик</a:t>
            </a:r>
            <a:endParaRPr lang="ru-RU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708965" y="4827372"/>
            <a:ext cx="1263603" cy="827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Размер поверхности детали в </a:t>
            </a:r>
            <a:r>
              <a:rPr lang="ru-RU" sz="1400" b="1" dirty="0">
                <a:solidFill>
                  <a:schemeClr val="bg1"/>
                </a:solidFill>
              </a:rPr>
              <a:t>дм²</a:t>
            </a:r>
            <a:endParaRPr lang="ru-RU" sz="1400" b="1" dirty="0" smtClean="0"/>
          </a:p>
        </p:txBody>
      </p:sp>
      <p:sp>
        <p:nvSpPr>
          <p:cNvPr id="62" name="Прямоугольник 61"/>
          <p:cNvSpPr/>
          <p:nvPr/>
        </p:nvSpPr>
        <p:spPr>
          <a:xfrm>
            <a:off x="6044289" y="4829273"/>
            <a:ext cx="2679101" cy="827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/>
              <a:t>Дверь по этапу II  </a:t>
            </a:r>
            <a:r>
              <a:rPr lang="ru-RU" sz="1600" b="1" dirty="0" smtClean="0"/>
              <a:t>3760 руб.</a:t>
            </a:r>
            <a:endParaRPr lang="ru-RU" sz="1600" b="1" dirty="0"/>
          </a:p>
          <a:p>
            <a:pPr eaLnBrk="0" hangingPunct="0">
              <a:spcBef>
                <a:spcPct val="50000"/>
              </a:spcBef>
              <a:defRPr/>
            </a:pPr>
            <a:r>
              <a:rPr lang="ru-RU" sz="1600" b="1" dirty="0"/>
              <a:t>Дверь по этапу III </a:t>
            </a:r>
            <a:r>
              <a:rPr lang="ru-RU" sz="1600" b="1" dirty="0" smtClean="0"/>
              <a:t>4560 руб.</a:t>
            </a:r>
            <a:endParaRPr lang="ru" altLang="de-DE" sz="1600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3179805" y="4481384"/>
            <a:ext cx="817067" cy="461319"/>
          </a:xfrm>
          <a:prstGeom prst="straightConnector1">
            <a:avLst/>
          </a:prstGeom>
          <a:ln>
            <a:solidFill>
              <a:srgbClr val="FF4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4327363" y="2456180"/>
            <a:ext cx="427807" cy="2486523"/>
          </a:xfrm>
          <a:prstGeom prst="straightConnector1">
            <a:avLst/>
          </a:prstGeom>
          <a:ln>
            <a:solidFill>
              <a:srgbClr val="FF4C2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61" idx="3"/>
            <a:endCxn id="62" idx="1"/>
          </p:cNvCxnSpPr>
          <p:nvPr/>
        </p:nvCxnSpPr>
        <p:spPr>
          <a:xfrm>
            <a:off x="4972568" y="5241166"/>
            <a:ext cx="1071721" cy="19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635707" y="5762229"/>
            <a:ext cx="55082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Для информации</a:t>
            </a:r>
            <a:r>
              <a:rPr lang="en-US" sz="1400" b="1" i="1" dirty="0" smtClean="0">
                <a:solidFill>
                  <a:srgbClr val="0070C0"/>
                </a:solidFill>
              </a:rPr>
              <a:t>: </a:t>
            </a:r>
            <a:r>
              <a:rPr lang="ru-RU" sz="1400" i="1" dirty="0"/>
              <a:t>В итоговую стоимость расчёта уже включены данные по стоимостям остатков краски в инструменте. Вам не нужно их учитывать при подготовке индивидуального индекса.</a:t>
            </a:r>
          </a:p>
          <a:p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2535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60" y="3194693"/>
            <a:ext cx="4756520" cy="1687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Нормативы рабочего времени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837341" y="943722"/>
            <a:ext cx="427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Определение последовательности работ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7210" y="1273001"/>
            <a:ext cx="191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Подготовка к окраске</a:t>
            </a:r>
            <a:r>
              <a:rPr lang="en-US" sz="1400" b="1" dirty="0" smtClean="0"/>
              <a:t>: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3407" y="1275782"/>
            <a:ext cx="2098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Обработка поверхности</a:t>
            </a:r>
            <a:r>
              <a:rPr lang="en-US" sz="1400" b="1" dirty="0" smtClean="0"/>
              <a:t>: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9268" y="1263448"/>
            <a:ext cx="3406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Определение временных составляющих</a:t>
            </a:r>
            <a:r>
              <a:rPr lang="en-US" sz="1400" b="1" dirty="0" smtClean="0"/>
              <a:t>: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8323" y="1556065"/>
            <a:ext cx="24513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Перемещение ТС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одготовка к работе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Укрытие деталей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росушка между слоями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Чистовая обработка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</a:t>
            </a:r>
            <a:r>
              <a:rPr lang="ru-RU" sz="1400" dirty="0" smtClean="0"/>
              <a:t>олеровка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 smtClean="0"/>
              <a:t>Выкрас</a:t>
            </a:r>
            <a:r>
              <a:rPr lang="ru-RU" sz="1400" dirty="0" smtClean="0"/>
              <a:t> тестового образца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3407" y="1556065"/>
            <a:ext cx="2669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Очистка (многократно)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Укрытие (многократно)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Шлифование (многократно)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Полировка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Нанесение наполнителя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Грунтование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Нанесение базы</a:t>
            </a:r>
            <a:r>
              <a:rPr lang="en-US" sz="1400" dirty="0" smtClean="0"/>
              <a:t>/</a:t>
            </a:r>
            <a:r>
              <a:rPr lang="ru-RU" sz="1400" dirty="0" smtClean="0"/>
              <a:t>лака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И т.д.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6795" y="1583559"/>
            <a:ext cx="2451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Степень окраски металлических деталей </a:t>
            </a:r>
            <a:r>
              <a:rPr lang="en-US" sz="1400" dirty="0" smtClean="0"/>
              <a:t>IM, IE, II, III, IV.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6795" y="2415967"/>
            <a:ext cx="2451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/>
              <a:t>Степень окраски пластиковых деталей </a:t>
            </a:r>
            <a:r>
              <a:rPr lang="en-US" sz="1400" dirty="0" smtClean="0"/>
              <a:t>K1R, K1N, K1G, K2, K3</a:t>
            </a:r>
            <a:endParaRPr lang="ru-RU" sz="1400" dirty="0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215358" y="4850087"/>
            <a:ext cx="1995149" cy="1107996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sz="1200" b="0" i="0" u="none" baseline="0" dirty="0"/>
              <a:t>     </a:t>
            </a:r>
            <a:r>
              <a:rPr lang="ru-RU" sz="1100" b="1" i="0" u="none" baseline="0" dirty="0"/>
              <a:t>Новая деталь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ru-RU" sz="1200" b="0" i="0" u="none" baseline="0" dirty="0"/>
              <a:t>     </a:t>
            </a:r>
            <a:r>
              <a:rPr lang="ru-RU" sz="1100" b="1" i="0" u="none" baseline="0" dirty="0"/>
              <a:t>Поверхность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ru-RU" sz="1200" b="0" i="0" u="none" baseline="0" dirty="0"/>
              <a:t>    </a:t>
            </a:r>
            <a:r>
              <a:rPr lang="ru-RU" sz="1100" b="1" i="0" u="none" baseline="0" dirty="0"/>
              <a:t>Ремонт до 50%</a:t>
            </a:r>
            <a:r>
              <a:rPr lang="ru-RU" sz="1200" b="0" i="0" u="none" baseline="0" dirty="0"/>
              <a:t> </a:t>
            </a:r>
          </a:p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00" b="1" i="0" u="none" baseline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IV</a:t>
            </a:r>
            <a:r>
              <a:rPr lang="ru-RU" sz="1200" b="0" i="0" u="none" baseline="0" dirty="0"/>
              <a:t>    </a:t>
            </a:r>
            <a:r>
              <a:rPr lang="ru-RU" sz="1100" b="1" i="0" u="none" baseline="0" dirty="0"/>
              <a:t>Ремонт свыше 50%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208424" y="6039968"/>
            <a:ext cx="2258949" cy="76944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 eaLnBrk="0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100" b="1" i="0" u="none" baseline="0" dirty="0"/>
              <a:t>K1R,K1N,K1G  </a:t>
            </a:r>
            <a:r>
              <a:rPr lang="ru-RU" sz="1100" b="1" i="0" u="none" baseline="0" dirty="0" smtClean="0"/>
              <a:t>Новые</a:t>
            </a:r>
            <a:r>
              <a:rPr lang="ru-RU" sz="1100" b="1" i="0" u="none" dirty="0" smtClean="0"/>
              <a:t> </a:t>
            </a:r>
            <a:r>
              <a:rPr lang="ru-RU" sz="1100" b="1" i="0" u="none" baseline="0" dirty="0" smtClean="0"/>
              <a:t>детали</a:t>
            </a:r>
            <a:endParaRPr lang="ru-RU" sz="1100" b="1" i="0" u="none" baseline="0" dirty="0"/>
          </a:p>
          <a:p>
            <a:pPr eaLnBrk="0" hangingPunct="0">
              <a:spcBef>
                <a:spcPct val="50000"/>
              </a:spcBef>
              <a:defRPr/>
            </a:pPr>
            <a:r>
              <a:rPr lang="ru-RU" sz="1100" b="1" dirty="0"/>
              <a:t>K2    </a:t>
            </a:r>
            <a:r>
              <a:rPr lang="ru-RU" sz="1100" b="1" dirty="0" smtClean="0"/>
              <a:t>                 Поверхность</a:t>
            </a:r>
            <a:endParaRPr lang="ru" altLang="de-DE" sz="1100" b="1" dirty="0"/>
          </a:p>
          <a:p>
            <a:pPr eaLnBrk="0" hangingPunct="0">
              <a:spcBef>
                <a:spcPct val="50000"/>
              </a:spcBef>
              <a:defRPr/>
            </a:pPr>
            <a:r>
              <a:rPr lang="ru-RU" sz="1100" b="1" dirty="0"/>
              <a:t>K3    </a:t>
            </a:r>
            <a:r>
              <a:rPr lang="ru-RU" sz="1100" b="1" dirty="0" smtClean="0"/>
              <a:t>                 Ремонт </a:t>
            </a:r>
            <a:r>
              <a:rPr lang="ru-RU" sz="1100" b="1" dirty="0"/>
              <a:t>до 15%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465" y="5160873"/>
            <a:ext cx="8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Метал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2052" y="604346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Пластик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93667" y="5270170"/>
            <a:ext cx="1451023" cy="8729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Размер поверхности детали в </a:t>
            </a:r>
            <a:r>
              <a:rPr lang="ru-RU" sz="1400" b="1" dirty="0">
                <a:solidFill>
                  <a:schemeClr val="bg1"/>
                </a:solidFill>
              </a:rPr>
              <a:t>дм²</a:t>
            </a:r>
            <a:endParaRPr lang="ru-RU" sz="1400" b="1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6415829" y="5315511"/>
            <a:ext cx="2510334" cy="8275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/>
              <a:t>Дверь по этапу II  </a:t>
            </a:r>
            <a:r>
              <a:rPr lang="en-US" sz="1600" b="1" dirty="0" smtClean="0"/>
              <a:t>0,8 </a:t>
            </a:r>
            <a:r>
              <a:rPr lang="ru-RU" sz="1600" b="1" dirty="0" smtClean="0"/>
              <a:t>н</a:t>
            </a:r>
            <a:r>
              <a:rPr lang="en-US" sz="1600" b="1" dirty="0" smtClean="0"/>
              <a:t>/</a:t>
            </a:r>
            <a:r>
              <a:rPr lang="ru-RU" sz="1600" b="1" dirty="0" smtClean="0"/>
              <a:t>ч</a:t>
            </a:r>
            <a:endParaRPr lang="ru-RU" sz="1600" b="1" dirty="0"/>
          </a:p>
          <a:p>
            <a:pPr eaLnBrk="0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/>
              <a:t>Дверь по этапу III </a:t>
            </a:r>
            <a:r>
              <a:rPr lang="ru-RU" sz="1600" b="1" dirty="0" smtClean="0"/>
              <a:t>1</a:t>
            </a:r>
            <a:r>
              <a:rPr lang="en-US" sz="1600" b="1" dirty="0" smtClean="0"/>
              <a:t>,</a:t>
            </a:r>
            <a:r>
              <a:rPr lang="ru-RU" sz="1600" b="1" dirty="0" smtClean="0"/>
              <a:t>7</a:t>
            </a:r>
            <a:r>
              <a:rPr lang="en-US" sz="1600" b="1" dirty="0" smtClean="0"/>
              <a:t> </a:t>
            </a:r>
            <a:r>
              <a:rPr lang="ru-RU" sz="1600" b="1" dirty="0"/>
              <a:t>н</a:t>
            </a:r>
            <a:r>
              <a:rPr lang="en-US" sz="1600" b="1" dirty="0"/>
              <a:t>/</a:t>
            </a:r>
            <a:r>
              <a:rPr lang="ru-RU" sz="1600" b="1" dirty="0"/>
              <a:t>ч</a:t>
            </a:r>
          </a:p>
        </p:txBody>
      </p:sp>
      <p:cxnSp>
        <p:nvCxnSpPr>
          <p:cNvPr id="39" name="Прямая со стрелкой 38"/>
          <p:cNvCxnSpPr>
            <a:stCxn id="36" idx="3"/>
            <a:endCxn id="37" idx="1"/>
          </p:cNvCxnSpPr>
          <p:nvPr/>
        </p:nvCxnSpPr>
        <p:spPr>
          <a:xfrm>
            <a:off x="5344690" y="5706635"/>
            <a:ext cx="1071139" cy="2267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06033" y="5109189"/>
            <a:ext cx="980756" cy="527919"/>
          </a:xfrm>
          <a:prstGeom prst="straightConnector1">
            <a:avLst/>
          </a:prstGeom>
          <a:ln>
            <a:solidFill>
              <a:srgbClr val="FF4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4195380" y="3708009"/>
            <a:ext cx="1134501" cy="726915"/>
          </a:xfrm>
          <a:custGeom>
            <a:avLst/>
            <a:gdLst>
              <a:gd name="connsiteX0" fmla="*/ 64294 w 1652588"/>
              <a:gd name="connsiteY0" fmla="*/ 102394 h 1102519"/>
              <a:gd name="connsiteX1" fmla="*/ 1597819 w 1652588"/>
              <a:gd name="connsiteY1" fmla="*/ 0 h 1102519"/>
              <a:gd name="connsiteX2" fmla="*/ 1652588 w 1652588"/>
              <a:gd name="connsiteY2" fmla="*/ 59531 h 1102519"/>
              <a:gd name="connsiteX3" fmla="*/ 1545432 w 1652588"/>
              <a:gd name="connsiteY3" fmla="*/ 342900 h 1102519"/>
              <a:gd name="connsiteX4" fmla="*/ 1293019 w 1652588"/>
              <a:gd name="connsiteY4" fmla="*/ 545306 h 1102519"/>
              <a:gd name="connsiteX5" fmla="*/ 1104900 w 1652588"/>
              <a:gd name="connsiteY5" fmla="*/ 826294 h 1102519"/>
              <a:gd name="connsiteX6" fmla="*/ 992982 w 1652588"/>
              <a:gd name="connsiteY6" fmla="*/ 1007269 h 1102519"/>
              <a:gd name="connsiteX7" fmla="*/ 881063 w 1652588"/>
              <a:gd name="connsiteY7" fmla="*/ 1078706 h 1102519"/>
              <a:gd name="connsiteX8" fmla="*/ 38100 w 1652588"/>
              <a:gd name="connsiteY8" fmla="*/ 1102519 h 1102519"/>
              <a:gd name="connsiteX9" fmla="*/ 30957 w 1652588"/>
              <a:gd name="connsiteY9" fmla="*/ 1062037 h 1102519"/>
              <a:gd name="connsiteX10" fmla="*/ 35719 w 1652588"/>
              <a:gd name="connsiteY10" fmla="*/ 812006 h 1102519"/>
              <a:gd name="connsiteX11" fmla="*/ 0 w 1652588"/>
              <a:gd name="connsiteY11" fmla="*/ 595312 h 1102519"/>
              <a:gd name="connsiteX12" fmla="*/ 9525 w 1652588"/>
              <a:gd name="connsiteY12" fmla="*/ 428625 h 1102519"/>
              <a:gd name="connsiteX13" fmla="*/ 64294 w 1652588"/>
              <a:gd name="connsiteY13" fmla="*/ 102394 h 110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2588" h="1102519">
                <a:moveTo>
                  <a:pt x="64294" y="102394"/>
                </a:moveTo>
                <a:lnTo>
                  <a:pt x="1597819" y="0"/>
                </a:lnTo>
                <a:lnTo>
                  <a:pt x="1652588" y="59531"/>
                </a:lnTo>
                <a:lnTo>
                  <a:pt x="1545432" y="342900"/>
                </a:lnTo>
                <a:lnTo>
                  <a:pt x="1293019" y="545306"/>
                </a:lnTo>
                <a:lnTo>
                  <a:pt x="1104900" y="826294"/>
                </a:lnTo>
                <a:lnTo>
                  <a:pt x="992982" y="1007269"/>
                </a:lnTo>
                <a:lnTo>
                  <a:pt x="881063" y="1078706"/>
                </a:lnTo>
                <a:lnTo>
                  <a:pt x="38100" y="1102519"/>
                </a:lnTo>
                <a:lnTo>
                  <a:pt x="30957" y="1062037"/>
                </a:lnTo>
                <a:cubicBezTo>
                  <a:pt x="32544" y="978693"/>
                  <a:pt x="34132" y="895350"/>
                  <a:pt x="35719" y="812006"/>
                </a:cubicBezTo>
                <a:lnTo>
                  <a:pt x="0" y="595312"/>
                </a:lnTo>
                <a:lnTo>
                  <a:pt x="9525" y="428625"/>
                </a:lnTo>
                <a:lnTo>
                  <a:pt x="64294" y="102394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4324865" y="4096408"/>
            <a:ext cx="213647" cy="1372621"/>
          </a:xfrm>
          <a:prstGeom prst="straightConnector1">
            <a:avLst/>
          </a:prstGeom>
          <a:ln>
            <a:solidFill>
              <a:srgbClr val="FF4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3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Индекс </a:t>
            </a:r>
            <a:r>
              <a:rPr lang="en-US" sz="2800" b="1" dirty="0" smtClean="0">
                <a:latin typeface="+mn-lt"/>
              </a:rPr>
              <a:t>AZT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50" y="939576"/>
            <a:ext cx="7904785" cy="319177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10897" y="2718486"/>
            <a:ext cx="543698" cy="230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7766" y="4131355"/>
            <a:ext cx="7028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100% </a:t>
            </a:r>
            <a:r>
              <a:rPr lang="ru-RU" sz="1600" dirty="0" smtClean="0"/>
              <a:t>индекс означает расчет по рекомендованным ценам поставщиков ЛКМ.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7766" y="4448772"/>
            <a:ext cx="5967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зависимости от договорных условий между партнерами индекс может быть изменен.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996" y="4822924"/>
            <a:ext cx="76677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Размер индивидуального </a:t>
            </a:r>
            <a:r>
              <a:rPr lang="ru-RU" dirty="0" smtClean="0">
                <a:solidFill>
                  <a:srgbClr val="0070C0"/>
                </a:solidFill>
              </a:rPr>
              <a:t>индекса</a:t>
            </a:r>
            <a:r>
              <a:rPr lang="ru-RU" dirty="0" smtClean="0"/>
              <a:t> рассчитывается по следующей формуле</a:t>
            </a:r>
            <a:r>
              <a:rPr lang="en-US" dirty="0" smtClean="0"/>
              <a:t>:</a:t>
            </a:r>
          </a:p>
          <a:p>
            <a:endParaRPr lang="en-US" sz="1600" dirty="0"/>
          </a:p>
          <a:p>
            <a:r>
              <a:rPr lang="ru-RU" sz="1600" b="1" dirty="0"/>
              <a:t> </a:t>
            </a:r>
            <a:r>
              <a:rPr lang="en-US" sz="1600" b="1" dirty="0" smtClean="0"/>
              <a:t>                                                            </a:t>
            </a:r>
            <a:r>
              <a:rPr lang="ru-RU" sz="1600" b="1" dirty="0" smtClean="0"/>
              <a:t>Фактические </a:t>
            </a:r>
            <a:r>
              <a:rPr lang="ru-RU" sz="1600" b="1" dirty="0"/>
              <a:t>затраты материала </a:t>
            </a:r>
            <a:r>
              <a:rPr lang="ru-RU" sz="1600" b="1" dirty="0" smtClean="0"/>
              <a:t>при ремонте </a:t>
            </a:r>
            <a:r>
              <a:rPr lang="en-US" sz="1600" b="1" dirty="0" smtClean="0"/>
              <a:t>x</a:t>
            </a:r>
            <a:r>
              <a:rPr lang="ru-RU" sz="1600" b="1" dirty="0" smtClean="0"/>
              <a:t> </a:t>
            </a:r>
            <a:r>
              <a:rPr lang="ru-RU" sz="1600" b="1" dirty="0"/>
              <a:t>100 </a:t>
            </a:r>
          </a:p>
          <a:p>
            <a:r>
              <a:rPr lang="ru-RU" sz="1600" b="1" dirty="0"/>
              <a:t>Индивидуальный </a:t>
            </a:r>
            <a:r>
              <a:rPr lang="ru-RU" sz="1600" b="1" dirty="0">
                <a:solidFill>
                  <a:srgbClr val="0070C0"/>
                </a:solidFill>
              </a:rPr>
              <a:t>индекс</a:t>
            </a:r>
            <a:r>
              <a:rPr lang="ru-RU" sz="1600" b="1" dirty="0"/>
              <a:t> </a:t>
            </a:r>
            <a:r>
              <a:rPr lang="ru-RU" sz="1600" dirty="0"/>
              <a:t>= 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		  </a:t>
            </a:r>
            <a:r>
              <a:rPr lang="ru-RU" sz="1600" b="1" dirty="0" smtClean="0"/>
              <a:t>Стоимость </a:t>
            </a:r>
            <a:r>
              <a:rPr lang="ru-RU" sz="1600" b="1" dirty="0"/>
              <a:t>материалов, рассчитанная по методике </a:t>
            </a:r>
            <a:r>
              <a:rPr lang="en-US" sz="1600" b="1" dirty="0"/>
              <a:t>AZT</a:t>
            </a:r>
            <a:endParaRPr lang="ru-RU" sz="16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40908" y="5625946"/>
            <a:ext cx="416834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Результаты расчета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7" y="861576"/>
            <a:ext cx="1895475" cy="885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260" y="2155850"/>
            <a:ext cx="4756520" cy="16870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00432" y="1968843"/>
            <a:ext cx="5494638" cy="223245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72466" y="2548654"/>
            <a:ext cx="1096864" cy="107283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8" idx="3"/>
            <a:endCxn id="15" idx="0"/>
          </p:cNvCxnSpPr>
          <p:nvPr/>
        </p:nvCxnSpPr>
        <p:spPr>
          <a:xfrm flipH="1">
            <a:off x="2001092" y="3874362"/>
            <a:ext cx="204011" cy="756388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4"/>
            <a:endCxn id="14" idx="0"/>
          </p:cNvCxnSpPr>
          <p:nvPr/>
        </p:nvCxnSpPr>
        <p:spPr>
          <a:xfrm>
            <a:off x="4720898" y="3621486"/>
            <a:ext cx="1689097" cy="100926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06167" y="4630750"/>
            <a:ext cx="22076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Окраска детали</a:t>
            </a:r>
          </a:p>
          <a:p>
            <a:pPr algn="ctr"/>
            <a:r>
              <a:rPr lang="ru-RU" sz="1100" dirty="0" smtClean="0"/>
              <a:t>(учитывается для каждой детали)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1122486" y="4630750"/>
            <a:ext cx="1757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Подготовка</a:t>
            </a:r>
          </a:p>
          <a:p>
            <a:pPr algn="ctr"/>
            <a:r>
              <a:rPr lang="ru-RU" sz="1100" dirty="0" smtClean="0"/>
              <a:t>(учитывается однократно)</a:t>
            </a:r>
            <a:endParaRPr lang="ru-RU" sz="1100" dirty="0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gray">
          <a:xfrm>
            <a:off x="1107881" y="5053367"/>
            <a:ext cx="64342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200" b="0" i="0" u="none" baseline="0" dirty="0">
                <a:solidFill>
                  <a:srgbClr val="0070C0"/>
                </a:solidFill>
              </a:rPr>
              <a:t>Время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2035124" y="5051579"/>
            <a:ext cx="89329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200" dirty="0">
                <a:solidFill>
                  <a:srgbClr val="0070C0"/>
                </a:solidFill>
              </a:rPr>
              <a:t>Материал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gray">
          <a:xfrm>
            <a:off x="1152661" y="5280939"/>
            <a:ext cx="68991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600" b="0" i="0" u="none" baseline="0" dirty="0">
                <a:solidFill>
                  <a:schemeClr val="tx1"/>
                </a:solidFill>
              </a:rPr>
              <a:t>1,7 ч.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gray">
          <a:xfrm>
            <a:off x="1975781" y="5282563"/>
            <a:ext cx="108585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600" b="0" i="0" u="none" baseline="0" dirty="0" smtClean="0">
                <a:solidFill>
                  <a:srgbClr val="00B050"/>
                </a:solidFill>
              </a:rPr>
              <a:t>1800 руб.</a:t>
            </a:r>
            <a:endParaRPr lang="ru-RU" sz="1600" b="0" i="0" u="none" baseline="0" dirty="0">
              <a:solidFill>
                <a:srgbClr val="00B05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gray">
          <a:xfrm>
            <a:off x="5542311" y="5016574"/>
            <a:ext cx="64342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200" dirty="0">
                <a:solidFill>
                  <a:srgbClr val="0070C0"/>
                </a:solidFill>
              </a:rPr>
              <a:t>Время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6469554" y="5016574"/>
            <a:ext cx="89329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200" dirty="0">
                <a:solidFill>
                  <a:srgbClr val="0070C0"/>
                </a:solidFill>
              </a:rPr>
              <a:t>Материал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gray">
          <a:xfrm>
            <a:off x="5604851" y="5221633"/>
            <a:ext cx="68991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600" b="0" i="0" u="none" baseline="0" dirty="0">
                <a:solidFill>
                  <a:schemeClr val="tx1"/>
                </a:solidFill>
              </a:rPr>
              <a:t>1,7 ч.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gray">
          <a:xfrm>
            <a:off x="6427971" y="5221633"/>
            <a:ext cx="108585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eaLnBrk="0" hangingPunct="0">
              <a:defRPr sz="2000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ru-RU" sz="1600" b="0" i="0" u="none" baseline="0" dirty="0" smtClean="0">
                <a:solidFill>
                  <a:srgbClr val="00B050"/>
                </a:solidFill>
              </a:rPr>
              <a:t>4560 руб.</a:t>
            </a:r>
            <a:endParaRPr lang="ru-RU" sz="1600" b="0" i="0" u="none" baseline="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9145" y="5693284"/>
            <a:ext cx="3780330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Итого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часы)</a:t>
            </a:r>
            <a:r>
              <a:rPr lang="en-US" sz="1600" dirty="0" smtClean="0"/>
              <a:t>: 3,4 X </a:t>
            </a:r>
            <a:r>
              <a:rPr lang="ru-RU" sz="1600" dirty="0" smtClean="0"/>
              <a:t>2500 руб.</a:t>
            </a:r>
            <a:r>
              <a:rPr lang="de-DE" altLang="de-DE" sz="1600" dirty="0" smtClean="0"/>
              <a:t> = </a:t>
            </a:r>
            <a:r>
              <a:rPr lang="ru-RU" altLang="de-DE" sz="1600" dirty="0" smtClean="0"/>
              <a:t>8500 руб.</a:t>
            </a:r>
            <a:endParaRPr lang="de-DE" altLang="de-DE" sz="1600" dirty="0">
              <a:solidFill>
                <a:srgbClr val="0000FF"/>
              </a:solidFill>
            </a:endParaRPr>
          </a:p>
          <a:p>
            <a:r>
              <a:rPr lang="ru-RU" altLang="de-DE" sz="1600" dirty="0" smtClean="0"/>
              <a:t>Итого (ЛКМ)</a:t>
            </a:r>
            <a:r>
              <a:rPr lang="en-US" altLang="de-DE" sz="1600" dirty="0" smtClean="0"/>
              <a:t>:                  </a:t>
            </a:r>
            <a:r>
              <a:rPr lang="ru-RU" altLang="de-DE" sz="1600" dirty="0" smtClean="0"/>
              <a:t>           </a:t>
            </a:r>
            <a:r>
              <a:rPr lang="en-US" altLang="de-DE" sz="1600" dirty="0" smtClean="0"/>
              <a:t> =</a:t>
            </a:r>
            <a:r>
              <a:rPr lang="ru-RU" altLang="de-DE" sz="1600" dirty="0" smtClean="0"/>
              <a:t> </a:t>
            </a:r>
            <a:r>
              <a:rPr lang="ru-RU" altLang="de-DE" sz="1600" dirty="0" smtClean="0">
                <a:solidFill>
                  <a:srgbClr val="00B050"/>
                </a:solidFill>
              </a:rPr>
              <a:t>6360 руб.</a:t>
            </a:r>
          </a:p>
          <a:p>
            <a:r>
              <a:rPr lang="ru-RU" altLang="de-DE" b="1" dirty="0">
                <a:solidFill>
                  <a:srgbClr val="FF0000"/>
                </a:solidFill>
              </a:rPr>
              <a:t>	</a:t>
            </a:r>
            <a:r>
              <a:rPr lang="ru-RU" altLang="de-DE" b="1" dirty="0" smtClean="0">
                <a:solidFill>
                  <a:srgbClr val="FF0000"/>
                </a:solidFill>
              </a:rPr>
              <a:t>				    </a:t>
            </a:r>
            <a:r>
              <a:rPr lang="ru-RU" altLang="de-DE" sz="1600" dirty="0" smtClean="0"/>
              <a:t>= </a:t>
            </a:r>
            <a:r>
              <a:rPr lang="ru-RU" altLang="de-DE" sz="1600" dirty="0" smtClean="0">
                <a:solidFill>
                  <a:srgbClr val="FF0000"/>
                </a:solidFill>
              </a:rPr>
              <a:t>14860 руб.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983892" y="6236043"/>
            <a:ext cx="15268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283672" y="1486120"/>
            <a:ext cx="153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AudaPad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616" y="883518"/>
            <a:ext cx="6512370" cy="506970"/>
          </a:xfrm>
        </p:spPr>
        <p:txBody>
          <a:bodyPr/>
          <a:lstStyle/>
          <a:p>
            <a:r>
              <a:rPr lang="ru-RU" sz="2800" dirty="0" smtClean="0">
                <a:solidFill>
                  <a:srgbClr val="CC6600"/>
                </a:solidFill>
                <a:latin typeface="+mn-lt"/>
              </a:rPr>
              <a:t>Спасибо за внимание!</a:t>
            </a:r>
            <a:endParaRPr lang="de-DE" sz="2800" dirty="0">
              <a:solidFill>
                <a:srgbClr val="CC6600"/>
              </a:solidFill>
              <a:latin typeface="+mn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95736" y="5905823"/>
            <a:ext cx="6721971" cy="8720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 baseline="0">
                <a:solidFill>
                  <a:srgbClr val="D9620D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Казаченко Александр   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+7(985)773 7614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Alexandr.Kazachenko@audatex.ru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3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33" y="1533762"/>
            <a:ext cx="5733333" cy="3790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51" y="317006"/>
            <a:ext cx="7589255" cy="395451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Мировой лидер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51" y="940157"/>
            <a:ext cx="8445093" cy="4649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+mn-lt"/>
              </a:rPr>
              <a:t>АУДАТЭКС </a:t>
            </a:r>
            <a:r>
              <a:rPr lang="ru-RU" sz="1800" dirty="0">
                <a:latin typeface="+mn-lt"/>
              </a:rPr>
              <a:t>– </a:t>
            </a:r>
            <a:r>
              <a:rPr lang="ru-RU" sz="1800" b="1" dirty="0">
                <a:latin typeface="+mn-lt"/>
              </a:rPr>
              <a:t>мировой лидер в области разработки многофункциональных решений </a:t>
            </a:r>
            <a:r>
              <a:rPr lang="ru-RU" sz="1800" dirty="0">
                <a:latin typeface="+mn-lt"/>
              </a:rPr>
              <a:t>для оптимизации и автоматизации процессов, связанных с урегулированием автомобильных убытков, восстановительным ремонтом и оценкой стоимости транспортных средств в рамках единого информационного пространства. </a:t>
            </a:r>
          </a:p>
          <a:p>
            <a:pPr marL="0" indent="0">
              <a:buNone/>
            </a:pPr>
            <a:r>
              <a:rPr lang="ru-RU" sz="1800" dirty="0">
                <a:latin typeface="+mn-lt"/>
              </a:rPr>
              <a:t>В России </a:t>
            </a:r>
            <a:r>
              <a:rPr lang="ru-RU" sz="1800" b="1" dirty="0">
                <a:latin typeface="+mn-lt"/>
              </a:rPr>
              <a:t>АУДАТЭКС</a:t>
            </a:r>
            <a:r>
              <a:rPr lang="ru-RU" sz="1800" dirty="0">
                <a:latin typeface="+mn-lt"/>
              </a:rPr>
              <a:t> представлен с </a:t>
            </a:r>
            <a:r>
              <a:rPr lang="ru-RU" sz="1800" b="1" dirty="0">
                <a:latin typeface="+mn-lt"/>
              </a:rPr>
              <a:t>2003 года</a:t>
            </a:r>
            <a:r>
              <a:rPr lang="ru-RU" sz="1800" dirty="0">
                <a:latin typeface="+mn-lt"/>
              </a:rPr>
              <a:t>. С </a:t>
            </a:r>
            <a:r>
              <a:rPr lang="ru-RU" sz="1800" b="1" dirty="0">
                <a:latin typeface="+mn-lt"/>
              </a:rPr>
              <a:t>2012</a:t>
            </a:r>
            <a:r>
              <a:rPr lang="ru-RU" sz="1800" dirty="0">
                <a:latin typeface="+mn-lt"/>
              </a:rPr>
              <a:t> года компания оказывает свои услуги в республиках </a:t>
            </a:r>
            <a:r>
              <a:rPr lang="ru-RU" sz="1800" b="1" dirty="0">
                <a:latin typeface="+mn-lt"/>
              </a:rPr>
              <a:t>Беларусь</a:t>
            </a:r>
            <a:r>
              <a:rPr lang="ru-RU" sz="1800" dirty="0">
                <a:latin typeface="+mn-lt"/>
              </a:rPr>
              <a:t> и </a:t>
            </a:r>
            <a:r>
              <a:rPr lang="ru-RU" sz="1800" b="1" dirty="0">
                <a:latin typeface="+mn-lt"/>
              </a:rPr>
              <a:t>Казахстан</a:t>
            </a:r>
            <a:r>
              <a:rPr lang="ru-RU" sz="1800" dirty="0">
                <a:latin typeface="+mn-lt"/>
              </a:rPr>
              <a:t>, имеет около</a:t>
            </a:r>
            <a:r>
              <a:rPr lang="ru-RU" sz="1800" b="1" dirty="0">
                <a:latin typeface="+mn-lt"/>
              </a:rPr>
              <a:t> 6000 Пользователей</a:t>
            </a:r>
            <a:r>
              <a:rPr lang="ru-RU" sz="1800" dirty="0">
                <a:latin typeface="+mn-lt"/>
              </a:rPr>
              <a:t>, услуги компании прошли добровольную сертификацию в государственных и коммерческих организациях. </a:t>
            </a:r>
          </a:p>
          <a:p>
            <a:pPr marL="0" indent="0">
              <a:buNone/>
            </a:pPr>
            <a:r>
              <a:rPr lang="ru-RU" sz="1800" dirty="0" smtClean="0">
                <a:latin typeface="+mn-lt"/>
              </a:rPr>
              <a:t>На </a:t>
            </a:r>
            <a:r>
              <a:rPr lang="ru-RU" sz="1800" dirty="0">
                <a:latin typeface="+mn-lt"/>
              </a:rPr>
              <a:t>сегодня корпорация </a:t>
            </a:r>
            <a:r>
              <a:rPr lang="ru-RU" sz="1800" b="1" dirty="0">
                <a:latin typeface="+mn-lt"/>
              </a:rPr>
              <a:t>Solera</a:t>
            </a:r>
            <a:r>
              <a:rPr lang="ru-RU" sz="1800" dirty="0">
                <a:latin typeface="+mn-lt"/>
              </a:rPr>
              <a:t>, в которую входит компания </a:t>
            </a:r>
            <a:r>
              <a:rPr lang="ru-RU" sz="1800" b="1" dirty="0">
                <a:latin typeface="+mn-lt"/>
              </a:rPr>
              <a:t>АУДАТЭКС,</a:t>
            </a:r>
            <a:r>
              <a:rPr lang="ru-RU" sz="1800" dirty="0">
                <a:latin typeface="+mn-lt"/>
              </a:rPr>
              <a:t> представлена более чем в </a:t>
            </a:r>
            <a:r>
              <a:rPr lang="ru-RU" sz="1800" b="1" dirty="0" smtClean="0">
                <a:latin typeface="+mn-lt"/>
              </a:rPr>
              <a:t>72 </a:t>
            </a:r>
            <a:r>
              <a:rPr lang="ru-RU" sz="1800" b="1" dirty="0">
                <a:latin typeface="+mn-lt"/>
              </a:rPr>
              <a:t>странах</a:t>
            </a:r>
            <a:r>
              <a:rPr lang="ru-RU" sz="1800" dirty="0">
                <a:latin typeface="+mn-lt"/>
              </a:rPr>
              <a:t>, включая большинство стран Европы, Азии, Северной и Южной Америки, и Австралии</a:t>
            </a:r>
            <a:r>
              <a:rPr lang="ru-RU" sz="1800" dirty="0" smtClean="0">
                <a:latin typeface="+mn-lt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00760-0980-4754-BA0A-84CE2F9489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9" y="5377302"/>
            <a:ext cx="8238095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9489"/>
            <a:ext cx="7589255" cy="395451"/>
          </a:xfrm>
        </p:spPr>
        <p:txBody>
          <a:bodyPr/>
          <a:lstStyle/>
          <a:p>
            <a:pPr algn="l"/>
            <a:r>
              <a:rPr lang="ru-RU" sz="2600" b="1" dirty="0" smtClean="0">
                <a:solidFill>
                  <a:schemeClr val="bg1"/>
                </a:solidFill>
              </a:rPr>
              <a:t>Соответствие 152-ФЗ «О персональных данных»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51" y="1052736"/>
            <a:ext cx="8445093" cy="2166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Программное обеспечение </a:t>
            </a:r>
            <a:r>
              <a:rPr lang="ru-RU" sz="2000" b="1" dirty="0">
                <a:latin typeface="+mj-lt"/>
              </a:rPr>
              <a:t>АУДАТЭКС</a:t>
            </a:r>
            <a:r>
              <a:rPr lang="ru-RU" sz="2000" dirty="0">
                <a:latin typeface="+mj-lt"/>
              </a:rPr>
              <a:t> для урегулирования автомобильных убытков </a:t>
            </a:r>
            <a:r>
              <a:rPr lang="ru-RU" sz="2000" b="1" dirty="0">
                <a:latin typeface="+mj-lt"/>
              </a:rPr>
              <a:t>соответствует 152-ФЗ «О персональных данных»</a:t>
            </a:r>
            <a:r>
              <a:rPr lang="ru-RU" sz="2000" dirty="0">
                <a:latin typeface="+mj-lt"/>
              </a:rPr>
              <a:t> (вступил в силу с 01.09.2015), вносящему запрет трансграничной передачи персональных данных граждан Российской Федерации (завершен процесс переноса серверов из Швейцарии на территорию РФ).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00760-0980-4754-BA0A-84CE2F9489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1" y="3151403"/>
            <a:ext cx="8171911" cy="31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51" y="317006"/>
            <a:ext cx="7589255" cy="395451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Аудатэкс в России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84" y="4269613"/>
            <a:ext cx="8750281" cy="24175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CD4B15"/>
                </a:solidFill>
                <a:latin typeface="+mn-lt"/>
              </a:rPr>
              <a:t>Соответствие </a:t>
            </a:r>
            <a:r>
              <a:rPr lang="ru-RU" sz="2000" b="1" u="sng" dirty="0">
                <a:solidFill>
                  <a:srgbClr val="CD4B15"/>
                </a:solidFill>
                <a:latin typeface="+mn-lt"/>
              </a:rPr>
              <a:t>требованиям «Закона об ОСАГО» и «Единой методике по определению размера расходов на восстановительный ремонт в отношении поврежденного транспортного средства</a:t>
            </a:r>
            <a:r>
              <a:rPr lang="ru-RU" sz="2000" b="1" u="sng" dirty="0" smtClean="0">
                <a:solidFill>
                  <a:srgbClr val="CD4B15"/>
                </a:solidFill>
                <a:latin typeface="+mn-lt"/>
              </a:rPr>
              <a:t>»</a:t>
            </a:r>
            <a:endParaRPr lang="ru-RU" sz="2000" b="1" u="sng" dirty="0">
              <a:solidFill>
                <a:srgbClr val="CD4B15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ru-RU" sz="1800" dirty="0">
                <a:latin typeface="+mn-lt"/>
              </a:rPr>
              <a:t>В рамках сотрудничества с </a:t>
            </a:r>
            <a:r>
              <a:rPr lang="ru-RU" sz="1800" b="1" dirty="0">
                <a:latin typeface="+mn-lt"/>
              </a:rPr>
              <a:t>РСА</a:t>
            </a:r>
            <a:r>
              <a:rPr lang="ru-RU" sz="1800" dirty="0">
                <a:latin typeface="+mn-lt"/>
              </a:rPr>
              <a:t>, компанией </a:t>
            </a:r>
            <a:r>
              <a:rPr lang="ru-RU" sz="1800" b="1" dirty="0">
                <a:latin typeface="+mn-lt"/>
              </a:rPr>
              <a:t>АУДАТЭКС</a:t>
            </a:r>
            <a:r>
              <a:rPr lang="ru-RU" sz="1800" dirty="0">
                <a:latin typeface="+mn-lt"/>
              </a:rPr>
              <a:t> разработано специализированное программное решение </a:t>
            </a:r>
            <a:r>
              <a:rPr lang="ru-RU" sz="1800" b="1" dirty="0">
                <a:latin typeface="+mn-lt"/>
              </a:rPr>
              <a:t>ОСАГО Про, </a:t>
            </a:r>
            <a:r>
              <a:rPr lang="ru-RU" sz="1800" dirty="0">
                <a:latin typeface="+mn-lt"/>
              </a:rPr>
              <a:t>которое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позволяет полноценно взаимодействовать всем участникам рынка урегулирования убытков ОСАГО (страховым компаниям, экспертам-техникам и станциям технического обслуживания), в рамках единого информационного поля</a:t>
            </a:r>
            <a:r>
              <a:rPr lang="ru-RU" sz="1800" dirty="0" smtClean="0">
                <a:latin typeface="+mn-lt"/>
              </a:rPr>
              <a:t>.</a:t>
            </a: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C00760-0980-4754-BA0A-84CE2F9489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0384" y="824246"/>
            <a:ext cx="88661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CD4B15"/>
                </a:solidFill>
              </a:rPr>
              <a:t>Работа в едином информационном пространстве</a:t>
            </a:r>
            <a:endParaRPr lang="ru-RU" sz="2000" dirty="0">
              <a:solidFill>
                <a:srgbClr val="CD4B15"/>
              </a:solidFill>
            </a:endParaRPr>
          </a:p>
          <a:p>
            <a:r>
              <a:rPr lang="ru-RU" dirty="0"/>
              <a:t>С 1 июля 2012 года </a:t>
            </a:r>
            <a:r>
              <a:rPr lang="ru-RU" b="1" dirty="0"/>
              <a:t>АУДАТЭКС</a:t>
            </a:r>
            <a:r>
              <a:rPr lang="ru-RU" dirty="0"/>
              <a:t> предоставляет все услуги в </a:t>
            </a:r>
            <a:r>
              <a:rPr lang="ru-RU" b="1" dirty="0"/>
              <a:t>режиме </a:t>
            </a:r>
            <a:r>
              <a:rPr lang="ru-RU" b="1" dirty="0" err="1"/>
              <a:t>on</a:t>
            </a:r>
            <a:r>
              <a:rPr lang="ru-RU" b="1" dirty="0"/>
              <a:t>-</a:t>
            </a:r>
            <a:r>
              <a:rPr lang="en-US" b="1" dirty="0"/>
              <a:t>line</a:t>
            </a:r>
            <a:r>
              <a:rPr lang="ru-RU" dirty="0"/>
              <a:t>. Это позволяет всем участникам автомобильного рынка взаимодействовать в рамках единого информационного пространства, иметь доступ к многочисленным сервисам компании в режиме реального времени.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384" y="2393041"/>
            <a:ext cx="87189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CD4B15"/>
                </a:solidFill>
              </a:rPr>
              <a:t>Сотрудничество с государственными и профессиональными объединениями </a:t>
            </a:r>
          </a:p>
          <a:p>
            <a:pPr algn="just"/>
            <a:r>
              <a:rPr lang="ru-RU" b="1" dirty="0"/>
              <a:t>АУДАТЭКС</a:t>
            </a:r>
            <a:r>
              <a:rPr lang="ru-RU" dirty="0"/>
              <a:t> является членом Экспертного Совета </a:t>
            </a:r>
            <a:r>
              <a:rPr lang="ru-RU" b="1" dirty="0"/>
              <a:t>Центрального Банка РФ</a:t>
            </a:r>
            <a:r>
              <a:rPr lang="ru-RU" dirty="0"/>
              <a:t>, партнером </a:t>
            </a:r>
            <a:r>
              <a:rPr lang="ru-RU" b="1" dirty="0"/>
              <a:t>Российского Союза Автостраховщиков (РСА)</a:t>
            </a:r>
            <a:r>
              <a:rPr lang="ru-RU" dirty="0"/>
              <a:t>, стратегическим партнером </a:t>
            </a:r>
            <a:r>
              <a:rPr lang="ru-RU" b="1" dirty="0"/>
              <a:t>Ассоциации Российские Автомобильные Дилеры (РОАД)</a:t>
            </a:r>
            <a:r>
              <a:rPr lang="ru-RU" dirty="0"/>
              <a:t>, также сотрудничает с </a:t>
            </a:r>
            <a:r>
              <a:rPr lang="ru-RU" b="1" dirty="0"/>
              <a:t>Министерством Юстиции РФ</a:t>
            </a:r>
            <a:r>
              <a:rPr lang="ru-RU" dirty="0"/>
              <a:t>,</a:t>
            </a:r>
            <a:r>
              <a:rPr lang="ru-RU" b="1" dirty="0"/>
              <a:t> Торгово-Промышленной палатой РФ</a:t>
            </a:r>
            <a:r>
              <a:rPr lang="ru-RU" dirty="0"/>
              <a:t>, </a:t>
            </a:r>
            <a:r>
              <a:rPr lang="ru-RU" b="1" dirty="0"/>
              <a:t>Министерством Транспорта РФ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9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800" b="1" dirty="0">
                <a:latin typeface="+mj-lt"/>
                <a:cs typeface="+mj-cs"/>
              </a:rPr>
              <a:t>Партнеры в России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>
                <a:solidFill>
                  <a:prstClr val="white">
                    <a:lumMod val="85000"/>
                  </a:prstClr>
                </a:solidFill>
              </a:rPr>
              <a:pPr/>
              <a:t>5</a:t>
            </a:fld>
            <a:endParaRPr lang="de-DE" dirty="0">
              <a:solidFill>
                <a:prstClr val="white">
                  <a:lumMod val="85000"/>
                </a:prstClr>
              </a:solidFill>
            </a:endParaRPr>
          </a:p>
        </p:txBody>
      </p:sp>
      <p:graphicFrame>
        <p:nvGraphicFramePr>
          <p:cNvPr id="32" name="Объект 4"/>
          <p:cNvGraphicFramePr>
            <a:graphicFrameLocks/>
          </p:cNvGraphicFramePr>
          <p:nvPr>
            <p:extLst/>
          </p:nvPr>
        </p:nvGraphicFramePr>
        <p:xfrm>
          <a:off x="252052" y="927279"/>
          <a:ext cx="8229600" cy="558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787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4627">
                <a:tc>
                  <a:txBody>
                    <a:bodyPr/>
                    <a:lstStyle/>
                    <a:p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17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00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" name="Picture 3" descr="C:\Users\Mikhail_s\Desktop\lk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9600"/>
            <a:ext cx="2133601" cy="609000"/>
          </a:xfrm>
          <a:prstGeom prst="rect">
            <a:avLst/>
          </a:prstGeom>
          <a:noFill/>
        </p:spPr>
      </p:pic>
      <p:pic>
        <p:nvPicPr>
          <p:cNvPr id="42" name="Picture 7" descr="C:\Users\ruldra\Desktop\rarus adobe 2012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4419599"/>
            <a:ext cx="1981198" cy="5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ruldra\Desktop\major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Mikhail_s\Desktop\lk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7274" y="5459875"/>
            <a:ext cx="2493584" cy="437971"/>
          </a:xfrm>
          <a:prstGeom prst="rect">
            <a:avLst/>
          </a:prstGeom>
          <a:noFill/>
        </p:spPr>
      </p:pic>
      <p:pic>
        <p:nvPicPr>
          <p:cNvPr id="45" name="Picture 9" descr="C:\Users\ruldra\Desktop\Logo-incade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3" y="5470725"/>
            <a:ext cx="1295398" cy="5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45" y="2971801"/>
            <a:ext cx="11315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21" y="2971802"/>
            <a:ext cx="1566879" cy="6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 descr="C:\Users\ruldra\Desktop\РАНЭ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4478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C:\Users\ruldra\Desktop\апекс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36" y="3612037"/>
            <a:ext cx="1090250" cy="4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3839" y="6100684"/>
            <a:ext cx="983365" cy="343799"/>
          </a:xfrm>
          <a:prstGeom prst="rect">
            <a:avLst/>
          </a:prstGeom>
        </p:spPr>
      </p:pic>
      <p:sp>
        <p:nvSpPr>
          <p:cNvPr id="25" name="Rectangle 12"/>
          <p:cNvSpPr/>
          <p:nvPr/>
        </p:nvSpPr>
        <p:spPr>
          <a:xfrm>
            <a:off x="252050" y="876101"/>
            <a:ext cx="4316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Более 80 страховых компаний, среди которых: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Ингосстрах, АльфаСтрахование, РЕСО-Гарантия, ВСК, МСК,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Allianz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 Согласие, Ренессанс,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Уралсиб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Югория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и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др.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252050" y="2143148"/>
            <a:ext cx="4345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1 200 дилеров и </a:t>
            </a:r>
            <a:r>
              <a:rPr lang="ru-RU" sz="1600" b="1" dirty="0" err="1" smtClean="0">
                <a:latin typeface="+mn-lt"/>
                <a:cs typeface="Arial" panose="020B0604020202020204" pitchFamily="34" charset="0"/>
              </a:rPr>
              <a:t>СТОа</a:t>
            </a:r>
            <a:r>
              <a:rPr lang="ru-RU" sz="1600" b="1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+mn-lt"/>
                <a:cs typeface="Arial" panose="020B0604020202020204" pitchFamily="34" charset="0"/>
              </a:rPr>
              <a:t>среди которых: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ООО «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Мэйджор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Автосервис», ГК «Независимость», ГК «Автомир», ООО «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Рольф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», ГК «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Дженсер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» и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др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7" name="Rectangle 12"/>
          <p:cNvSpPr/>
          <p:nvPr/>
        </p:nvSpPr>
        <p:spPr>
          <a:xfrm>
            <a:off x="226577" y="3272053"/>
            <a:ext cx="431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Более 700 независимых экспертиз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 среди которых: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РАНЭ, АПЭКС Групп, Сателлит,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Малакут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Ассистанс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др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8" name="Rectangle 12"/>
          <p:cNvSpPr/>
          <p:nvPr/>
        </p:nvSpPr>
        <p:spPr>
          <a:xfrm>
            <a:off x="252050" y="4262514"/>
            <a:ext cx="4316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7 поставщиков ЛКМ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: </a:t>
            </a:r>
            <a:r>
              <a:rPr lang="ru-RU" sz="1600" dirty="0" err="1" smtClean="0">
                <a:cs typeface="Arial" panose="020B0604020202020204" pitchFamily="34" charset="0"/>
              </a:rPr>
              <a:t>Европроект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BASF, 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PPG </a:t>
            </a:r>
            <a:r>
              <a:rPr lang="ru-RU" sz="1600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ru-RU" sz="1600" dirty="0" err="1">
                <a:latin typeface="+mn-lt"/>
                <a:cs typeface="Arial" panose="020B0604020202020204" pitchFamily="34" charset="0"/>
              </a:rPr>
              <a:t>др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.</a:t>
            </a:r>
            <a:endParaRPr 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Rectangle 12"/>
          <p:cNvSpPr/>
          <p:nvPr/>
        </p:nvSpPr>
        <p:spPr>
          <a:xfrm>
            <a:off x="217778" y="4800678"/>
            <a:ext cx="4316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Импортеры, представительства заводов-изготовителей на территории РФ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LADA, Chevrolet, Renault, KIA, Nissan, Toyota, Ford, Mitsubishi</a:t>
            </a:r>
            <a:r>
              <a:rPr lang="en-US" sz="1600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Suzuki, Peugeot, Volvo, Honda,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Geely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30" name="Rectangle 12"/>
          <p:cNvSpPr/>
          <p:nvPr/>
        </p:nvSpPr>
        <p:spPr>
          <a:xfrm>
            <a:off x="237825" y="6100684"/>
            <a:ext cx="4316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Разработчики ПО и системные интеграторы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Arial" panose="020B0604020202020204" pitchFamily="34" charset="0"/>
              </a:rPr>
              <a:t>1С-Рарус, </a:t>
            </a:r>
            <a:r>
              <a:rPr lang="en-US" sz="1600" dirty="0" err="1">
                <a:latin typeface="+mn-lt"/>
                <a:cs typeface="Arial" panose="020B0604020202020204" pitchFamily="34" charset="0"/>
              </a:rPr>
              <a:t>Incadea</a:t>
            </a:r>
            <a:r>
              <a:rPr lang="ru-RU" sz="16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EPAM.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26137" y="1219549"/>
            <a:ext cx="4114800" cy="1676400"/>
            <a:chOff x="4626137" y="1219549"/>
            <a:chExt cx="4114800" cy="1676400"/>
          </a:xfrm>
        </p:grpSpPr>
        <p:pic>
          <p:nvPicPr>
            <p:cNvPr id="33" name="Picture 5" descr="C:\Users\ruldra\Desktop\ss-companies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137" y="1219549"/>
              <a:ext cx="41148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Рисунок 4" descr="http://incead.com/upload/shop_1/5/0/3/item_5030/shop_items_catalog_image503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813" y="1548074"/>
              <a:ext cx="1000124" cy="595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618515" y="4970388"/>
            <a:ext cx="4220729" cy="504705"/>
            <a:chOff x="4466070" y="5012312"/>
            <a:chExt cx="4220729" cy="504705"/>
          </a:xfrm>
        </p:grpSpPr>
        <p:pic>
          <p:nvPicPr>
            <p:cNvPr id="35" name="Picture 5" descr="audi_log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93009" y="5014465"/>
              <a:ext cx="723900" cy="456260"/>
            </a:xfrm>
            <a:prstGeom prst="rect">
              <a:avLst/>
            </a:prstGeom>
            <a:noFill/>
          </p:spPr>
        </p:pic>
        <p:pic>
          <p:nvPicPr>
            <p:cNvPr id="36" name="Рисунок 30" descr="BMW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1505" y="5028599"/>
              <a:ext cx="571504" cy="442125"/>
            </a:xfrm>
            <a:prstGeom prst="rect">
              <a:avLst/>
            </a:prstGeom>
          </p:spPr>
        </p:pic>
        <p:pic>
          <p:nvPicPr>
            <p:cNvPr id="37" name="Рисунок 31" descr="MercedesBenz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16909" y="5014465"/>
              <a:ext cx="571504" cy="45626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37178" y="5021061"/>
              <a:ext cx="1149621" cy="457200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951" y="5021060"/>
              <a:ext cx="605680" cy="45426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466070" y="5012312"/>
              <a:ext cx="627058" cy="504705"/>
            </a:xfrm>
            <a:prstGeom prst="rect">
              <a:avLst/>
            </a:prstGeom>
          </p:spPr>
        </p:pic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15" y="6124117"/>
            <a:ext cx="725206" cy="5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22" y="3524994"/>
            <a:ext cx="1719168" cy="448112"/>
          </a:xfrm>
          <a:prstGeom prst="rect">
            <a:avLst/>
          </a:prstGeom>
        </p:spPr>
      </p:pic>
      <p:pic>
        <p:nvPicPr>
          <p:cNvPr id="40" name="Picture 5" descr="C:\Users\Mikhail_s\Desktop\lkm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282769" y="3947471"/>
            <a:ext cx="1507351" cy="510082"/>
          </a:xfrm>
          <a:prstGeom prst="rect">
            <a:avLst/>
          </a:prstGeom>
          <a:noFill/>
        </p:spPr>
      </p:pic>
      <p:pic>
        <p:nvPicPr>
          <p:cNvPr id="41" name="Picture 4" descr="C:\Users\Mikhail_s\Desktop\lkm3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51016" y="6148240"/>
            <a:ext cx="1593383" cy="59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174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-420034" y="330461"/>
            <a:ext cx="4824536" cy="4666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База данных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Аудатэкс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77755"/>
              </p:ext>
            </p:extLst>
          </p:nvPr>
        </p:nvGraphicFramePr>
        <p:xfrm>
          <a:off x="210956" y="1660215"/>
          <a:ext cx="8640428" cy="414819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79838"/>
                <a:gridCol w="4360590"/>
              </a:tblGrid>
              <a:tr h="3629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ГЛОБАЛЬНАЯ БАЗА ДАННЫХ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ДОПОЛНИТЕЛЬНЫЕ ДАННЫЕ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ДЛЯ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РФ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82437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Около 1900 моделей от 82 производителя транспортных средств.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u="sng" dirty="0" smtClean="0"/>
                        <a:t>в том числе: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dirty="0" smtClean="0"/>
                        <a:t>Мотоциклы        более 15</a:t>
                      </a:r>
                      <a:r>
                        <a:rPr lang="en-US" sz="1500" dirty="0" smtClean="0"/>
                        <a:t>0</a:t>
                      </a:r>
                      <a:r>
                        <a:rPr lang="ru-RU" sz="1500" dirty="0" smtClean="0"/>
                        <a:t> моделей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dirty="0" smtClean="0"/>
                        <a:t>Грузовые ТС       более 2</a:t>
                      </a:r>
                      <a:r>
                        <a:rPr lang="en-US" sz="1500" dirty="0" smtClean="0"/>
                        <a:t>00</a:t>
                      </a:r>
                      <a:r>
                        <a:rPr lang="ru-RU" sz="1500" dirty="0" smtClean="0"/>
                        <a:t> моделей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ru-RU" sz="1500" kern="120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Более 5</a:t>
                      </a:r>
                      <a:r>
                        <a:rPr lang="ru-RU" sz="1500" baseline="0" dirty="0" smtClean="0"/>
                        <a:t> миллионов каталожных номеров запасных частей</a:t>
                      </a:r>
                      <a:endParaRPr lang="ru-RU" sz="1500" dirty="0" smtClean="0"/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ru-RU" sz="1500" kern="1200" dirty="0" smtClean="0">
                        <a:effectLst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Более 750 </a:t>
                      </a:r>
                      <a:r>
                        <a:rPr lang="ru-RU" sz="1500" kern="1200" dirty="0" smtClean="0">
                          <a:effectLst/>
                        </a:rPr>
                        <a:t>моделей имеют возможность использовать сервис AUDAVIN.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endParaRPr lang="ru-RU" sz="1500" kern="1200" dirty="0" smtClean="0">
                        <a:effectLst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ru-RU" sz="1500" kern="1200" dirty="0" smtClean="0">
                          <a:effectLst/>
                        </a:rPr>
                        <a:t>Ежемесячно вносится до 27000 обновлений, гарантируя наличие актуальной информации.</a:t>
                      </a:r>
                      <a:endParaRPr lang="ru-RU" sz="1500" dirty="0" smtClean="0"/>
                    </a:p>
                    <a:p>
                      <a:pPr eaLnBrk="0" hangingPunct="0">
                        <a:spcBef>
                          <a:spcPts val="0"/>
                        </a:spcBef>
                      </a:pPr>
                      <a:endParaRPr lang="ru-RU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00" baseline="0" dirty="0" smtClean="0"/>
                        <a:t>Рекомендованная розничная цена запасных частей импортеров на территории РФ по маркам:</a:t>
                      </a:r>
                    </a:p>
                    <a:p>
                      <a:endParaRPr lang="ru-RU" sz="1500" baseline="0" dirty="0" smtClean="0"/>
                    </a:p>
                    <a:p>
                      <a:r>
                        <a:rPr lang="en-US" sz="1500" baseline="0" dirty="0" smtClean="0"/>
                        <a:t>Lada, Renault, KIA, Nissan, Infiniti, Ford, Mitsubishi, Suzuki, Peugeot, Citroen, Mercedes-Benz, BMW, Mini, SsangYong, Volvo, </a:t>
                      </a:r>
                      <a:r>
                        <a:rPr lang="en-US" sz="1500" baseline="0" dirty="0" err="1" smtClean="0"/>
                        <a:t>LandRover</a:t>
                      </a:r>
                      <a:r>
                        <a:rPr lang="en-US" sz="1500" baseline="0" dirty="0" smtClean="0"/>
                        <a:t>, Subaru, Jaguar,.</a:t>
                      </a:r>
                      <a:r>
                        <a:rPr lang="ru-RU" sz="1500" baseline="0" dirty="0" smtClean="0"/>
                        <a:t> </a:t>
                      </a:r>
                    </a:p>
                    <a:p>
                      <a:endParaRPr lang="ru-RU" sz="1500" baseline="0" dirty="0" smtClean="0"/>
                    </a:p>
                    <a:p>
                      <a:r>
                        <a:rPr lang="en-US" sz="1500" baseline="0" dirty="0" err="1" smtClean="0"/>
                        <a:t>RepairTips</a:t>
                      </a:r>
                      <a:r>
                        <a:rPr lang="en-US" sz="1500" baseline="0" dirty="0" smtClean="0"/>
                        <a:t> – </a:t>
                      </a:r>
                      <a:r>
                        <a:rPr lang="ru-RU" sz="1500" baseline="0" dirty="0" smtClean="0"/>
                        <a:t>«подсказки по ремонту», доступные по маркам:</a:t>
                      </a:r>
                    </a:p>
                    <a:p>
                      <a:endParaRPr lang="ru-RU" sz="1500" baseline="0" dirty="0" smtClean="0"/>
                    </a:p>
                    <a:p>
                      <a:r>
                        <a:rPr lang="en-US" sz="1500" baseline="0" dirty="0" smtClean="0"/>
                        <a:t>Nissan,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en-US" sz="1500" baseline="0" dirty="0" smtClean="0"/>
                        <a:t>Renault, Ford, Opel, Chevrolet, Cadillac, Kia </a:t>
                      </a:r>
                      <a:r>
                        <a:rPr lang="ru-RU" sz="1500" baseline="0" dirty="0" smtClean="0"/>
                        <a:t> - список постоянно пополняется</a:t>
                      </a:r>
                    </a:p>
                    <a:p>
                      <a:endParaRPr lang="ru-RU" sz="1500" baseline="0" dirty="0" smtClean="0"/>
                    </a:p>
                    <a:p>
                      <a:r>
                        <a:rPr lang="ru-RU" sz="1500" dirty="0" smtClean="0"/>
                        <a:t>Возможность загрузки</a:t>
                      </a:r>
                      <a:r>
                        <a:rPr lang="ru-RU" sz="1500" baseline="0" dirty="0" smtClean="0"/>
                        <a:t> прайс-листов исполнителя для использования в расчете восстановительного ремонта</a:t>
                      </a:r>
                      <a:endParaRPr lang="ru-RU" sz="1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9861" y="5979826"/>
            <a:ext cx="7334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n-lt"/>
              </a:rPr>
              <a:t>База данных Аудатэкс содержит официальные нормативы трудоемкостей работ по марке </a:t>
            </a:r>
            <a:r>
              <a:rPr lang="en-US" sz="1600" b="1" dirty="0" smtClean="0">
                <a:latin typeface="+mn-lt"/>
              </a:rPr>
              <a:t>LADA </a:t>
            </a:r>
            <a:r>
              <a:rPr lang="ru-RU" sz="1600" b="1" dirty="0" smtClean="0">
                <a:latin typeface="+mn-lt"/>
              </a:rPr>
              <a:t>в рамках сотрудничества с ОАО «АвтоВАЗ»</a:t>
            </a:r>
          </a:p>
        </p:txBody>
      </p:sp>
      <p:pic>
        <p:nvPicPr>
          <p:cNvPr id="35" name="Picture 10" descr="C:\Users\ruldra\Desktop\Автова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40" y="5984251"/>
            <a:ext cx="853048" cy="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61" y="799341"/>
            <a:ext cx="8722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База данных Аудатэкс – это консолидированный объем информационных данных специально разработанный </a:t>
            </a:r>
            <a:r>
              <a:rPr lang="ru-RU" sz="1600" dirty="0"/>
              <a:t>для потребностей страховщиков, экспертов-техников, станций технического обслуживания, импортеров и заводов-изготовителей.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71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0022"/>
            <a:ext cx="2436106" cy="173764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73" y="5061091"/>
            <a:ext cx="5296798" cy="18777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Что такое </a:t>
            </a:r>
            <a:r>
              <a:rPr lang="en-US" sz="2800" b="1" dirty="0" smtClean="0">
                <a:latin typeface="+mn-lt"/>
              </a:rPr>
              <a:t>AZT</a:t>
            </a:r>
            <a:r>
              <a:rPr lang="ru-RU" sz="2800" b="1" dirty="0" smtClean="0">
                <a:latin typeface="+mn-lt"/>
              </a:rPr>
              <a:t>?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60405" y="798994"/>
            <a:ext cx="1781175" cy="658812"/>
            <a:chOff x="4350" y="3617"/>
            <a:chExt cx="1122" cy="415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4350" y="3617"/>
              <a:ext cx="1122" cy="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uk-UA"/>
            </a:p>
          </p:txBody>
        </p:sp>
        <p:pic>
          <p:nvPicPr>
            <p:cNvPr id="10" name="Picture 9" descr="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477" y="3716"/>
              <a:ext cx="87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99029" y="1554213"/>
            <a:ext cx="8384223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Aft>
                <a:spcPct val="30000"/>
              </a:spcAft>
            </a:pPr>
            <a:r>
              <a:rPr lang="ru-RU" sz="1500" b="1" dirty="0">
                <a:cs typeface="Arial" panose="020B0604020202020204" pitchFamily="34" charset="0"/>
              </a:rPr>
              <a:t>AZT </a:t>
            </a:r>
            <a:r>
              <a:rPr lang="ru-RU" sz="1500" b="1" dirty="0" err="1">
                <a:cs typeface="Arial" panose="020B0604020202020204" pitchFamily="34" charset="0"/>
              </a:rPr>
              <a:t>Automotive</a:t>
            </a:r>
            <a:r>
              <a:rPr lang="ru-RU" sz="1500" b="1" dirty="0">
                <a:cs typeface="Arial" panose="020B0604020202020204" pitchFamily="34" charset="0"/>
              </a:rPr>
              <a:t> </a:t>
            </a:r>
            <a:r>
              <a:rPr lang="ru-RU" sz="1500" b="1" dirty="0" err="1">
                <a:cs typeface="Arial" panose="020B0604020202020204" pitchFamily="34" charset="0"/>
              </a:rPr>
              <a:t>GmbH</a:t>
            </a:r>
            <a:r>
              <a:rPr lang="en-US" sz="1500" b="1" dirty="0">
                <a:cs typeface="Arial" panose="020B0604020202020204" pitchFamily="34" charset="0"/>
              </a:rPr>
              <a:t>, </a:t>
            </a:r>
            <a:r>
              <a:rPr lang="ru-RU" sz="1500" b="1" dirty="0">
                <a:cs typeface="Arial" panose="020B0604020202020204" pitchFamily="34" charset="0"/>
              </a:rPr>
              <a:t>Allianz </a:t>
            </a:r>
            <a:r>
              <a:rPr lang="ru-RU" sz="1500" b="1" dirty="0" err="1">
                <a:cs typeface="Arial" panose="020B0604020202020204" pitchFamily="34" charset="0"/>
              </a:rPr>
              <a:t>Center</a:t>
            </a:r>
            <a:r>
              <a:rPr lang="ru-RU" sz="1500" b="1" dirty="0">
                <a:cs typeface="Arial" panose="020B0604020202020204" pitchFamily="34" charset="0"/>
              </a:rPr>
              <a:t> </a:t>
            </a:r>
            <a:r>
              <a:rPr lang="ru-RU" sz="1500" b="1" dirty="0" err="1">
                <a:cs typeface="Arial" panose="020B0604020202020204" pitchFamily="34" charset="0"/>
              </a:rPr>
              <a:t>for</a:t>
            </a:r>
            <a:r>
              <a:rPr lang="ru-RU" sz="1500" b="1" dirty="0">
                <a:cs typeface="Arial" panose="020B0604020202020204" pitchFamily="34" charset="0"/>
              </a:rPr>
              <a:t> </a:t>
            </a:r>
            <a:r>
              <a:rPr lang="ru-RU" sz="1500" b="1" dirty="0" err="1">
                <a:cs typeface="Arial" panose="020B0604020202020204" pitchFamily="34" charset="0"/>
              </a:rPr>
              <a:t>Technology</a:t>
            </a:r>
            <a:r>
              <a:rPr lang="ru-RU" sz="1500" b="1" dirty="0">
                <a:cs typeface="Arial" panose="020B0604020202020204" pitchFamily="34" charset="0"/>
              </a:rPr>
              <a:t> </a:t>
            </a:r>
            <a:endParaRPr lang="ru-RU" sz="1500" dirty="0" smtClean="0">
              <a:cs typeface="Arial" panose="020B0604020202020204" pitchFamily="34" charset="0"/>
            </a:endParaRPr>
          </a:p>
          <a:p>
            <a:pPr algn="ctr" eaLnBrk="0" hangingPunct="0">
              <a:spcAft>
                <a:spcPct val="30000"/>
              </a:spcAft>
            </a:pPr>
            <a:r>
              <a:rPr lang="ru-RU" sz="1500" dirty="0">
                <a:cs typeface="Arial" panose="020B0604020202020204" pitchFamily="34" charset="0"/>
              </a:rPr>
              <a:t>Ц</a:t>
            </a:r>
            <a:r>
              <a:rPr lang="ru-RU" sz="1500" dirty="0" smtClean="0">
                <a:cs typeface="Arial" panose="020B0604020202020204" pitchFamily="34" charset="0"/>
              </a:rPr>
              <a:t>ентр по исследованию автомобильной техники </a:t>
            </a:r>
            <a:r>
              <a:rPr lang="ru-RU" sz="1500" dirty="0">
                <a:cs typeface="Arial" panose="020B0604020202020204" pitchFamily="34" charset="0"/>
              </a:rPr>
              <a:t>и предотвращения </a:t>
            </a:r>
            <a:r>
              <a:rPr lang="ru-RU" sz="1500" dirty="0" smtClean="0">
                <a:cs typeface="Arial" panose="020B0604020202020204" pitchFamily="34" charset="0"/>
              </a:rPr>
              <a:t>рисков, доверенный партнер в автомобильной индустрии.</a:t>
            </a:r>
          </a:p>
          <a:p>
            <a:pPr eaLnBrk="0" hangingPunct="0">
              <a:spcAft>
                <a:spcPct val="30000"/>
              </a:spcAft>
            </a:pPr>
            <a:endParaRPr lang="en-US" sz="1500" dirty="0">
              <a:cs typeface="Arial" panose="020B0604020202020204" pitchFamily="34" charset="0"/>
            </a:endParaRPr>
          </a:p>
          <a:p>
            <a:pPr algn="ctr" eaLnBrk="0" hangingPunct="0">
              <a:spcAft>
                <a:spcPct val="30000"/>
              </a:spcAft>
            </a:pPr>
            <a:r>
              <a:rPr lang="ru-RU" sz="1500" dirty="0">
                <a:cs typeface="Arial" panose="020B0604020202020204" pitchFamily="34" charset="0"/>
              </a:rPr>
              <a:t>Компания основана в </a:t>
            </a:r>
            <a:r>
              <a:rPr lang="ru-RU" sz="1500" b="1" dirty="0">
                <a:cs typeface="Arial" panose="020B0604020202020204" pitchFamily="34" charset="0"/>
              </a:rPr>
              <a:t>1971</a:t>
            </a:r>
            <a:r>
              <a:rPr lang="ru-RU" sz="1500" dirty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году</a:t>
            </a:r>
          </a:p>
          <a:p>
            <a:pPr algn="ctr" eaLnBrk="0" hangingPunct="0">
              <a:spcAft>
                <a:spcPct val="30000"/>
              </a:spcAft>
            </a:pPr>
            <a:endParaRPr lang="ru-RU" sz="1500" dirty="0">
              <a:cs typeface="Arial" panose="020B0604020202020204" pitchFamily="34" charset="0"/>
            </a:endParaRPr>
          </a:p>
          <a:p>
            <a:pPr algn="ctr" eaLnBrk="0" hangingPunct="0">
              <a:spcAft>
                <a:spcPct val="30000"/>
              </a:spcAft>
            </a:pPr>
            <a:r>
              <a:rPr lang="ru-RU" sz="1500" b="1" dirty="0" smtClean="0">
                <a:cs typeface="Arial" panose="020B0604020202020204" pitchFamily="34" charset="0"/>
              </a:rPr>
              <a:t>Основными</a:t>
            </a:r>
            <a:r>
              <a:rPr lang="ru-RU" sz="1500" dirty="0" smtClean="0">
                <a:cs typeface="Arial" panose="020B0604020202020204" pitchFamily="34" charset="0"/>
              </a:rPr>
              <a:t> направлениями исследований являются</a:t>
            </a:r>
            <a:r>
              <a:rPr lang="en-US" sz="1500" dirty="0" smtClean="0">
                <a:cs typeface="Arial" panose="020B0604020202020204" pitchFamily="34" charset="0"/>
              </a:rPr>
              <a:t>:</a:t>
            </a:r>
          </a:p>
          <a:p>
            <a:pPr marL="285750" indent="-285750" algn="ctr" eaLnBrk="0" hangingPunct="0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У</a:t>
            </a:r>
            <a:r>
              <a:rPr lang="ru-RU" sz="1500" dirty="0" smtClean="0">
                <a:cs typeface="Arial" panose="020B0604020202020204" pitchFamily="34" charset="0"/>
              </a:rPr>
              <a:t>меньшение тяжести повреждений при ДТП </a:t>
            </a:r>
            <a:endParaRPr lang="en-US" sz="1500" dirty="0" smtClean="0">
              <a:cs typeface="Arial" panose="020B0604020202020204" pitchFamily="34" charset="0"/>
            </a:endParaRPr>
          </a:p>
          <a:p>
            <a:pPr marL="285750" indent="-285750" algn="ctr" eaLnBrk="0" hangingPunct="0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С</a:t>
            </a:r>
            <a:r>
              <a:rPr lang="ru-RU" sz="1500" dirty="0" smtClean="0">
                <a:cs typeface="Arial" panose="020B0604020202020204" pitchFamily="34" charset="0"/>
              </a:rPr>
              <a:t>окращение несчастных случаев на дороге.</a:t>
            </a:r>
            <a:endParaRPr lang="ru-RU" sz="1500" dirty="0"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0808" y="893626"/>
            <a:ext cx="355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Automotive GmbH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1800" y="427072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dirty="0">
                <a:cs typeface="Arial" panose="020B0604020202020204" pitchFamily="34" charset="0"/>
              </a:rPr>
              <a:t>Так же </a:t>
            </a:r>
            <a:r>
              <a:rPr lang="en-US" sz="1500" dirty="0">
                <a:cs typeface="Arial" panose="020B0604020202020204" pitchFamily="34" charset="0"/>
              </a:rPr>
              <a:t>AZT </a:t>
            </a:r>
            <a:r>
              <a:rPr lang="ru-RU" sz="1500" dirty="0">
                <a:cs typeface="Arial" panose="020B0604020202020204" pitchFamily="34" charset="0"/>
              </a:rPr>
              <a:t>проводят исследования</a:t>
            </a:r>
            <a:r>
              <a:rPr lang="en-US" sz="1500" dirty="0">
                <a:cs typeface="Arial" panose="020B0604020202020204" pitchFamily="34" charset="0"/>
              </a:rPr>
              <a:t>:</a:t>
            </a:r>
          </a:p>
          <a:p>
            <a:endParaRPr lang="ru-RU" sz="15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cs typeface="Arial" panose="020B0604020202020204" pitchFamily="34" charset="0"/>
              </a:rPr>
              <a:t>Технологий </a:t>
            </a:r>
            <a:r>
              <a:rPr lang="ru-RU" sz="1500" dirty="0">
                <a:cs typeface="Arial" panose="020B0604020202020204" pitchFamily="34" charset="0"/>
              </a:rPr>
              <a:t>ремонта ТС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Стоимостей ремонта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Причин возникновения ДТП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cs typeface="Arial" panose="020B0604020202020204" pitchFamily="34" charset="0"/>
              </a:rPr>
              <a:t>Конструкции </a:t>
            </a:r>
            <a:r>
              <a:rPr lang="ru-RU" sz="1500" dirty="0" smtClean="0">
                <a:cs typeface="Arial" panose="020B0604020202020204" pitchFamily="34" charset="0"/>
              </a:rPr>
              <a:t>ТС</a:t>
            </a:r>
          </a:p>
        </p:txBody>
      </p:sp>
      <p:pic>
        <p:nvPicPr>
          <p:cNvPr id="16" name="Picture 2" descr="\\Nvgm219.muc\VH-Gruppen\VH-54\VH-54 Produktlinien\MCV\Projektordner\001_MCV\002_Reparatur_Vorschläge\001_Skizzen Bilder\152 Schweller VBG4\cut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70" y="3336474"/>
            <a:ext cx="2160058" cy="11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Как производить ремонт?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6" name="Picture 5" descr="DSCN13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53" y="1716993"/>
            <a:ext cx="5202617" cy="3901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052" y="114185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Изначально</a:t>
            </a:r>
            <a:r>
              <a:rPr lang="en-US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3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+mn-lt"/>
              </a:rPr>
              <a:t>Как производить ремонт?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0A2F-3722-AA4C-AF58-983A4694D95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Picture 3" descr="DSCN13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2" y="1253886"/>
            <a:ext cx="2913996" cy="21857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DSCN1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04" y="1253886"/>
            <a:ext cx="2912821" cy="21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897" y="816270"/>
            <a:ext cx="3189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</a:t>
            </a:r>
            <a:r>
              <a:rPr lang="ru-RU" sz="2000" dirty="0" smtClean="0"/>
              <a:t>Отремонтировать деталь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31268" y="816270"/>
            <a:ext cx="307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2</a:t>
            </a:r>
            <a:r>
              <a:rPr lang="en-US" sz="2000" b="1" dirty="0" smtClean="0"/>
              <a:t>. </a:t>
            </a:r>
            <a:r>
              <a:rPr lang="ru-RU" sz="2000" dirty="0" smtClean="0"/>
              <a:t>Обработать шпатлевкой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3897" y="3723006"/>
            <a:ext cx="6978576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3" descr="DSCN13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2" y="4326529"/>
            <a:ext cx="2913997" cy="21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523" y="3764415"/>
            <a:ext cx="191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r>
              <a:rPr lang="en-US" sz="2000" b="1" dirty="0" smtClean="0"/>
              <a:t>. </a:t>
            </a:r>
            <a:r>
              <a:rPr lang="ru-RU" sz="2000" dirty="0" smtClean="0"/>
              <a:t>Загрунтовать </a:t>
            </a:r>
            <a:endParaRPr lang="ru-RU" sz="2000" dirty="0"/>
          </a:p>
        </p:txBody>
      </p:sp>
      <p:pic>
        <p:nvPicPr>
          <p:cNvPr id="16" name="Picture 4" descr="DSCN13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03" y="4327412"/>
            <a:ext cx="2912821" cy="21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0510" y="3764688"/>
            <a:ext cx="4053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4</a:t>
            </a:r>
            <a:r>
              <a:rPr lang="en-US" sz="2000" b="1" dirty="0" smtClean="0"/>
              <a:t>. </a:t>
            </a:r>
            <a:r>
              <a:rPr lang="ru-RU" sz="2000" dirty="0" smtClean="0"/>
              <a:t>Окрасить базой и покрыть лаком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97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1406</Words>
  <Application>Microsoft Office PowerPoint</Application>
  <PresentationFormat>Экран (4:3)</PresentationFormat>
  <Paragraphs>217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Sorts</vt:lpstr>
      <vt:lpstr>Wingdings</vt:lpstr>
      <vt:lpstr>Office-Design</vt:lpstr>
      <vt:lpstr>1_Office-Design</vt:lpstr>
      <vt:lpstr>Методика AZT 2015</vt:lpstr>
      <vt:lpstr>Мировой лидер</vt:lpstr>
      <vt:lpstr>Соответствие 152-ФЗ «О персональных данных»</vt:lpstr>
      <vt:lpstr>Аудатэкс в России</vt:lpstr>
      <vt:lpstr>Партнеры в России</vt:lpstr>
      <vt:lpstr>Презентация PowerPoint</vt:lpstr>
      <vt:lpstr>Что такое AZT?</vt:lpstr>
      <vt:lpstr>Как производить ремонт?</vt:lpstr>
      <vt:lpstr>Как производить ремонт?</vt:lpstr>
      <vt:lpstr>Откуда берутся данные?</vt:lpstr>
      <vt:lpstr>Данные площадей деталей</vt:lpstr>
      <vt:lpstr>ЛКМ: структура 2х-слойного покрытия</vt:lpstr>
      <vt:lpstr>Подготовка данных по стоимости ЛКМ</vt:lpstr>
      <vt:lpstr>Определение расхода ЛКМ</vt:lpstr>
      <vt:lpstr>Нормативы рабочего времени</vt:lpstr>
      <vt:lpstr>Индекс AZT</vt:lpstr>
      <vt:lpstr>Результаты расчета</vt:lpstr>
      <vt:lpstr>Спасибо за внимание!</vt:lpstr>
    </vt:vector>
  </TitlesOfParts>
  <Company>FanFactory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Taubert</dc:creator>
  <cp:lastModifiedBy>Oksana Karamushka</cp:lastModifiedBy>
  <cp:revision>280</cp:revision>
  <dcterms:created xsi:type="dcterms:W3CDTF">2012-06-13T12:52:48Z</dcterms:created>
  <dcterms:modified xsi:type="dcterms:W3CDTF">2015-09-16T08:08:44Z</dcterms:modified>
</cp:coreProperties>
</file>