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311" r:id="rId2"/>
    <p:sldId id="286" r:id="rId3"/>
    <p:sldId id="287" r:id="rId4"/>
    <p:sldId id="288" r:id="rId5"/>
    <p:sldId id="292" r:id="rId6"/>
    <p:sldId id="312" r:id="rId7"/>
    <p:sldId id="332" r:id="rId8"/>
    <p:sldId id="291" r:id="rId9"/>
    <p:sldId id="333" r:id="rId10"/>
    <p:sldId id="337" r:id="rId11"/>
    <p:sldId id="313" r:id="rId12"/>
    <p:sldId id="314" r:id="rId13"/>
    <p:sldId id="317" r:id="rId14"/>
    <p:sldId id="315" r:id="rId15"/>
    <p:sldId id="316" r:id="rId16"/>
    <p:sldId id="318" r:id="rId17"/>
    <p:sldId id="298" r:id="rId18"/>
    <p:sldId id="319" r:id="rId19"/>
    <p:sldId id="320" r:id="rId20"/>
    <p:sldId id="321" r:id="rId21"/>
    <p:sldId id="322" r:id="rId22"/>
    <p:sldId id="323" r:id="rId23"/>
    <p:sldId id="324" r:id="rId24"/>
    <p:sldId id="303" r:id="rId25"/>
    <p:sldId id="325" r:id="rId26"/>
  </p:sldIdLst>
  <p:sldSz cx="9144000" cy="5143500" type="screen16x9"/>
  <p:notesSz cx="6797675" cy="992663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22C16"/>
    <a:srgbClr val="1C1C1C"/>
    <a:srgbClr val="0C788E"/>
    <a:srgbClr val="006666"/>
    <a:srgbClr val="54381C"/>
    <a:srgbClr val="A50021"/>
    <a:srgbClr val="FFFFA3"/>
    <a:srgbClr val="FFB06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95517" autoAdjust="0"/>
  </p:normalViewPr>
  <p:slideViewPr>
    <p:cSldViewPr>
      <p:cViewPr>
        <p:scale>
          <a:sx n="110" d="100"/>
          <a:sy n="110" d="100"/>
        </p:scale>
        <p:origin x="-1560" y="-61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ony\Downloads\&#1076;&#1083;&#1103;%20&#1074;&#1072;&#1083;&#1102;&#1090;&#1085;&#1086;&#1081;%20&#1080;&#1087;&#1086;&#1090;&#1077;&#1082;&#1080;.xlsx" TargetMode="External"/><Relationship Id="rId1" Type="http://schemas.openxmlformats.org/officeDocument/2006/relationships/image" Target="../media/image11.jpe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ony\Downloads\&#1076;&#1083;&#1103;%20&#1074;&#1072;&#1083;&#1102;&#1090;&#1085;&#1086;&#1081;%20&#1080;&#1087;&#1086;&#1090;&#1077;&#1082;&#1080;.xlsx" TargetMode="External"/><Relationship Id="rId1" Type="http://schemas.openxmlformats.org/officeDocument/2006/relationships/image" Target="../media/image11.jpeg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ony\Downloads\&#1076;&#1083;&#1103;%20&#1074;&#1072;&#1083;&#1102;&#1090;&#1085;&#1086;&#1081;%20&#1080;&#1087;&#1086;&#1090;&#1077;&#1082;&#1080;.xlsx" TargetMode="External"/><Relationship Id="rId1" Type="http://schemas.openxmlformats.org/officeDocument/2006/relationships/image" Target="../media/image12.jpeg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ony\Downloads\&#1076;&#1083;&#1103;%20&#1074;&#1072;&#1083;&#1102;&#1090;&#1085;&#1086;&#1081;%20&#1080;&#1087;&#1086;&#1090;&#1077;&#1082;&#1080;.xlsx" TargetMode="External"/><Relationship Id="rId1" Type="http://schemas.openxmlformats.org/officeDocument/2006/relationships/image" Target="../media/image12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Остатки ссудной задолженности</a:t>
            </a:r>
            <a:r>
              <a:rPr lang="ru-RU" baseline="0" dirty="0"/>
              <a:t> </a:t>
            </a:r>
            <a:r>
              <a:rPr lang="ru-RU" baseline="0" dirty="0" smtClean="0"/>
              <a:t>по </a:t>
            </a:r>
            <a:r>
              <a:rPr lang="ru-RU" baseline="0" dirty="0"/>
              <a:t>ИЖК</a:t>
            </a:r>
            <a:endParaRPr lang="ru-RU" dirty="0"/>
          </a:p>
        </c:rich>
      </c:tx>
      <c:layout/>
    </c:title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2.2931461397514011E-2"/>
                  <c:y val="-0.15458367644631651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/>
                      <a:t>в рублях
97%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-0.32498043876590943"/>
                  <c:y val="0.13326401475221974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/>
                      <a:t>в </a:t>
                    </a:r>
                    <a:r>
                      <a:rPr lang="ru-RU" sz="1400" b="1" dirty="0" smtClean="0"/>
                      <a:t>ин. </a:t>
                    </a:r>
                    <a:r>
                      <a:rPr lang="ru-RU" sz="1400" b="1" dirty="0"/>
                      <a:t>валюте
3%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Лист1!$A$1:$B$1</c:f>
              <c:strCache>
                <c:ptCount val="2"/>
                <c:pt idx="0">
                  <c:v>в рублях</c:v>
                </c:pt>
                <c:pt idx="1">
                  <c:v>в иностранной валюте</c:v>
                </c:pt>
              </c:strCache>
            </c:strRef>
          </c:cat>
          <c:val>
            <c:numRef>
              <c:f>Лист1!$A$2:$B$2</c:f>
              <c:numCache>
                <c:formatCode>General</c:formatCode>
                <c:ptCount val="2"/>
                <c:pt idx="0">
                  <c:v>3570</c:v>
                </c:pt>
                <c:pt idx="1">
                  <c:v>118.4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Доля просроченной</a:t>
            </a:r>
            <a:r>
              <a:rPr lang="ru-RU" baseline="0"/>
              <a:t> задолженности</a:t>
            </a:r>
            <a:endParaRPr lang="ru-RU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cat>
            <c:strRef>
              <c:f>Лист1!$A$5:$B$6</c:f>
              <c:strCache>
                <c:ptCount val="2"/>
                <c:pt idx="0">
                  <c:v>в рублях</c:v>
                </c:pt>
                <c:pt idx="1">
                  <c:v>в иностранной валюте</c:v>
                </c:pt>
              </c:strCache>
            </c:strRef>
          </c:cat>
          <c:val>
            <c:numRef>
              <c:f>Лист1!$A$7:$B$7</c:f>
              <c:numCache>
                <c:formatCode>0.00%</c:formatCode>
                <c:ptCount val="2"/>
                <c:pt idx="0">
                  <c:v>1.008403361344538E-2</c:v>
                </c:pt>
                <c:pt idx="1">
                  <c:v>0.14611486486486491</c:v>
                </c:pt>
              </c:numCache>
            </c:numRef>
          </c:val>
        </c:ser>
        <c:axId val="90627072"/>
        <c:axId val="90632960"/>
      </c:barChart>
      <c:catAx>
        <c:axId val="90627072"/>
        <c:scaling>
          <c:orientation val="minMax"/>
        </c:scaling>
        <c:axPos val="b"/>
        <c:majorTickMark val="none"/>
        <c:tickLblPos val="nextTo"/>
        <c:crossAx val="90632960"/>
        <c:crosses val="autoZero"/>
        <c:auto val="1"/>
        <c:lblAlgn val="ctr"/>
        <c:lblOffset val="100"/>
      </c:catAx>
      <c:valAx>
        <c:axId val="90632960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crossAx val="90627072"/>
        <c:crosses val="autoZero"/>
        <c:crossBetween val="between"/>
      </c:valAx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Остаток  задолженности в</a:t>
            </a:r>
            <a:r>
              <a:rPr lang="ru-RU" baseline="0" dirty="0"/>
              <a:t> </a:t>
            </a:r>
            <a:r>
              <a:rPr lang="ru-RU" baseline="0" dirty="0" err="1" smtClean="0"/>
              <a:t>млрд</a:t>
            </a:r>
            <a:r>
              <a:rPr lang="ru-RU" baseline="0" dirty="0" smtClean="0"/>
              <a:t> рублей</a:t>
            </a:r>
            <a:endParaRPr lang="ru-RU" dirty="0"/>
          </a:p>
        </c:rich>
      </c:tx>
      <c:layout/>
    </c:title>
    <c:plotArea>
      <c:layout/>
      <c:lineChart>
        <c:grouping val="standard"/>
        <c:ser>
          <c:idx val="0"/>
          <c:order val="0"/>
          <c:spPr>
            <a:ln>
              <a:solidFill>
                <a:schemeClr val="accent1">
                  <a:lumMod val="25000"/>
                </a:schemeClr>
              </a:solidFill>
            </a:ln>
          </c:spPr>
          <c:marker>
            <c:symbol val="diamond"/>
            <c:size val="11"/>
            <c:spPr>
              <a:ln>
                <a:solidFill>
                  <a:schemeClr val="accent1">
                    <a:lumMod val="50000"/>
                  </a:schemeClr>
                </a:solidFill>
              </a:ln>
            </c:spPr>
          </c:marker>
          <c:cat>
            <c:numRef>
              <c:f>Лист1!$K$6:$U$6</c:f>
              <c:numCache>
                <c:formatCode>General</c:formatCode>
                <c:ptCount val="11"/>
                <c:pt idx="0" formatCode="mmm\-yy">
                  <c:v>41640</c:v>
                </c:pt>
                <c:pt idx="3" formatCode="mmm\-yy">
                  <c:v>41913</c:v>
                </c:pt>
                <c:pt idx="4" formatCode="mmm\-yy">
                  <c:v>41944</c:v>
                </c:pt>
                <c:pt idx="5" formatCode="mmm\-yy">
                  <c:v>41974</c:v>
                </c:pt>
                <c:pt idx="6" formatCode="mmm\-yy">
                  <c:v>42005</c:v>
                </c:pt>
                <c:pt idx="7" formatCode="mmm\-yy">
                  <c:v>42036</c:v>
                </c:pt>
                <c:pt idx="8" formatCode="mmm\-yy">
                  <c:v>42064</c:v>
                </c:pt>
                <c:pt idx="9" formatCode="mmm\-yy">
                  <c:v>42095</c:v>
                </c:pt>
                <c:pt idx="10" formatCode="mmm\-yy">
                  <c:v>42125</c:v>
                </c:pt>
              </c:numCache>
            </c:numRef>
          </c:cat>
          <c:val>
            <c:numRef>
              <c:f>Лист1!$K$7:$U$7</c:f>
              <c:numCache>
                <c:formatCode>General</c:formatCode>
                <c:ptCount val="11"/>
                <c:pt idx="0">
                  <c:v>118</c:v>
                </c:pt>
                <c:pt idx="3">
                  <c:v>112</c:v>
                </c:pt>
                <c:pt idx="4">
                  <c:v>121</c:v>
                </c:pt>
                <c:pt idx="5">
                  <c:v>133</c:v>
                </c:pt>
                <c:pt idx="6">
                  <c:v>141</c:v>
                </c:pt>
                <c:pt idx="7">
                  <c:v>170</c:v>
                </c:pt>
                <c:pt idx="8">
                  <c:v>149</c:v>
                </c:pt>
                <c:pt idx="9">
                  <c:v>139.5</c:v>
                </c:pt>
                <c:pt idx="10">
                  <c:v>118.4</c:v>
                </c:pt>
              </c:numCache>
            </c:numRef>
          </c:val>
        </c:ser>
        <c:dLbls>
          <c:showVal val="1"/>
        </c:dLbls>
        <c:marker val="1"/>
        <c:axId val="91194496"/>
        <c:axId val="91196032"/>
      </c:lineChart>
      <c:dateAx>
        <c:axId val="91194496"/>
        <c:scaling>
          <c:orientation val="minMax"/>
        </c:scaling>
        <c:axPos val="b"/>
        <c:numFmt formatCode="mmm\-yy" sourceLinked="1"/>
        <c:majorTickMark val="none"/>
        <c:tickLblPos val="nextTo"/>
        <c:crossAx val="91196032"/>
        <c:crosses val="autoZero"/>
        <c:auto val="1"/>
        <c:lblOffset val="100"/>
        <c:baseTimeUnit val="months"/>
      </c:dateAx>
      <c:valAx>
        <c:axId val="9119603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91194496"/>
        <c:crosses val="autoZero"/>
        <c:crossBetween val="between"/>
      </c:valAx>
    </c:plotArea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Остаток задолженности в </a:t>
            </a:r>
            <a:r>
              <a:rPr lang="ru-RU" dirty="0" err="1" smtClean="0"/>
              <a:t>млрд</a:t>
            </a:r>
            <a:r>
              <a:rPr lang="ru-RU" dirty="0" smtClean="0"/>
              <a:t> </a:t>
            </a:r>
            <a:r>
              <a:rPr lang="en-US" dirty="0" smtClean="0"/>
              <a:t>$</a:t>
            </a:r>
            <a:endParaRPr lang="ru-RU" dirty="0"/>
          </a:p>
        </c:rich>
      </c:tx>
      <c:layout/>
    </c:title>
    <c:plotArea>
      <c:layout/>
      <c:lineChart>
        <c:grouping val="standard"/>
        <c:ser>
          <c:idx val="0"/>
          <c:order val="0"/>
          <c:spPr>
            <a:ln w="34925">
              <a:solidFill>
                <a:schemeClr val="accent1">
                  <a:lumMod val="25000"/>
                </a:schemeClr>
              </a:solidFill>
            </a:ln>
          </c:spPr>
          <c:cat>
            <c:numRef>
              <c:f>Лист1!$K$6:$U$6</c:f>
              <c:numCache>
                <c:formatCode>General</c:formatCode>
                <c:ptCount val="11"/>
                <c:pt idx="0" formatCode="mmm\-yy">
                  <c:v>41640</c:v>
                </c:pt>
                <c:pt idx="3" formatCode="mmm\-yy">
                  <c:v>41913</c:v>
                </c:pt>
                <c:pt idx="4" formatCode="mmm\-yy">
                  <c:v>41944</c:v>
                </c:pt>
                <c:pt idx="5" formatCode="mmm\-yy">
                  <c:v>41974</c:v>
                </c:pt>
                <c:pt idx="6" formatCode="mmm\-yy">
                  <c:v>42005</c:v>
                </c:pt>
                <c:pt idx="7" formatCode="mmm\-yy">
                  <c:v>42036</c:v>
                </c:pt>
                <c:pt idx="8" formatCode="mmm\-yy">
                  <c:v>42064</c:v>
                </c:pt>
                <c:pt idx="9" formatCode="mmm\-yy">
                  <c:v>42095</c:v>
                </c:pt>
                <c:pt idx="10" formatCode="mmm\-yy">
                  <c:v>42125</c:v>
                </c:pt>
              </c:numCache>
            </c:numRef>
          </c:cat>
          <c:val>
            <c:numRef>
              <c:f>Лист1!$K$11:$U$11</c:f>
              <c:numCache>
                <c:formatCode>General</c:formatCode>
                <c:ptCount val="11"/>
                <c:pt idx="0" formatCode="0.00">
                  <c:v>3.6129822412737287</c:v>
                </c:pt>
                <c:pt idx="3" formatCode="0.00">
                  <c:v>2.8440832910106653</c:v>
                </c:pt>
                <c:pt idx="4" formatCode="0.00">
                  <c:v>2.8836987607245002</c:v>
                </c:pt>
                <c:pt idx="5" formatCode="0.00">
                  <c:v>2.6966747769667476</c:v>
                </c:pt>
                <c:pt idx="6" formatCode="0.00">
                  <c:v>2.5071123755334281</c:v>
                </c:pt>
                <c:pt idx="7" formatCode="0.00">
                  <c:v>2.4662701291164937</c:v>
                </c:pt>
                <c:pt idx="8" formatCode="0.00">
                  <c:v>2.4318589848212775</c:v>
                </c:pt>
                <c:pt idx="9" formatCode="0.00">
                  <c:v>2.4197745013009562</c:v>
                </c:pt>
                <c:pt idx="10" formatCode="0.00">
                  <c:v>2.3152131403989027</c:v>
                </c:pt>
              </c:numCache>
            </c:numRef>
          </c:val>
        </c:ser>
        <c:marker val="1"/>
        <c:axId val="91211648"/>
        <c:axId val="91213184"/>
      </c:lineChart>
      <c:dateAx>
        <c:axId val="91211648"/>
        <c:scaling>
          <c:orientation val="minMax"/>
        </c:scaling>
        <c:axPos val="b"/>
        <c:numFmt formatCode="mmm\-yy" sourceLinked="1"/>
        <c:majorTickMark val="none"/>
        <c:tickLblPos val="nextTo"/>
        <c:crossAx val="91213184"/>
        <c:crosses val="autoZero"/>
        <c:auto val="1"/>
        <c:lblOffset val="100"/>
        <c:baseTimeUnit val="months"/>
      </c:dateAx>
      <c:valAx>
        <c:axId val="91213184"/>
        <c:scaling>
          <c:orientation val="minMax"/>
        </c:scaling>
        <c:axPos val="l"/>
        <c:majorGridlines/>
        <c:numFmt formatCode="0.00" sourceLinked="1"/>
        <c:majorTickMark val="none"/>
        <c:tickLblPos val="nextTo"/>
        <c:spPr>
          <a:ln w="9525">
            <a:noFill/>
          </a:ln>
        </c:spPr>
        <c:crossAx val="91211648"/>
        <c:crosses val="autoZero"/>
        <c:crossBetween val="between"/>
      </c:valAx>
    </c:plotArea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9B9496-7EB9-483D-AC6F-255025C991AA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5801E3-30B2-4341-B1DF-E99BC0700F4F}">
      <dgm:prSet phldrT="[Текст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ru-RU" dirty="0" smtClean="0">
              <a:solidFill>
                <a:schemeClr val="accent6"/>
              </a:solidFill>
            </a:rPr>
            <a:t>18 декабря 2014 года решением Консультативного Совета </a:t>
          </a:r>
          <a:r>
            <a:rPr lang="ru-RU" dirty="0" err="1" smtClean="0">
              <a:solidFill>
                <a:schemeClr val="accent6"/>
              </a:solidFill>
            </a:rPr>
            <a:t>Роспотребнадзора</a:t>
          </a:r>
          <a:r>
            <a:rPr lang="ru-RU" dirty="0" smtClean="0">
              <a:solidFill>
                <a:schemeClr val="accent6"/>
              </a:solidFill>
            </a:rPr>
            <a:t> созданы 2 Рабочие группы</a:t>
          </a:r>
          <a:endParaRPr lang="ru-RU" dirty="0">
            <a:solidFill>
              <a:schemeClr val="accent6"/>
            </a:solidFill>
          </a:endParaRPr>
        </a:p>
      </dgm:t>
    </dgm:pt>
    <dgm:pt modelId="{A90536FB-BB96-4A88-AB4E-2F1D24C9F228}" type="parTrans" cxnId="{C5C7B9F7-EB53-4747-BEAE-D0651CA5B345}">
      <dgm:prSet/>
      <dgm:spPr/>
      <dgm:t>
        <a:bodyPr/>
        <a:lstStyle/>
        <a:p>
          <a:endParaRPr lang="ru-RU"/>
        </a:p>
      </dgm:t>
    </dgm:pt>
    <dgm:pt modelId="{B4531303-E99E-405E-B093-C4C9127A0AB4}" type="sibTrans" cxnId="{C5C7B9F7-EB53-4747-BEAE-D0651CA5B345}">
      <dgm:prSet/>
      <dgm:spPr/>
      <dgm:t>
        <a:bodyPr/>
        <a:lstStyle/>
        <a:p>
          <a:endParaRPr lang="ru-RU"/>
        </a:p>
      </dgm:t>
    </dgm:pt>
    <dgm:pt modelId="{E37B658D-7D95-4EAB-BEF0-14F3F0427B24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ru-RU" dirty="0" smtClean="0">
              <a:solidFill>
                <a:schemeClr val="accent6"/>
              </a:solidFill>
            </a:rPr>
            <a:t>По обеспечению мониторинга соблюдения прав потребителей при оказании услуг потребительского кредитования в иностранной валюте </a:t>
          </a:r>
          <a:endParaRPr lang="ru-RU" dirty="0">
            <a:solidFill>
              <a:schemeClr val="accent6"/>
            </a:solidFill>
          </a:endParaRPr>
        </a:p>
      </dgm:t>
    </dgm:pt>
    <dgm:pt modelId="{ACE10C61-D2BA-4E06-B4AB-B67F0A32E2A9}" type="parTrans" cxnId="{42D29AF5-AF54-4E40-BE01-E18CB8561E1B}">
      <dgm:prSet/>
      <dgm:spPr/>
      <dgm:t>
        <a:bodyPr/>
        <a:lstStyle/>
        <a:p>
          <a:endParaRPr lang="ru-RU"/>
        </a:p>
      </dgm:t>
    </dgm:pt>
    <dgm:pt modelId="{1BD6F804-3310-4ABB-BE73-E32C5B328776}" type="sibTrans" cxnId="{42D29AF5-AF54-4E40-BE01-E18CB8561E1B}">
      <dgm:prSet/>
      <dgm:spPr/>
      <dgm:t>
        <a:bodyPr/>
        <a:lstStyle/>
        <a:p>
          <a:endParaRPr lang="ru-RU"/>
        </a:p>
      </dgm:t>
    </dgm:pt>
    <dgm:pt modelId="{4D011DA5-EC41-4E9F-A4B5-5BA0686500F3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ru-RU" dirty="0" smtClean="0">
              <a:solidFill>
                <a:schemeClr val="accent6"/>
              </a:solidFill>
            </a:rPr>
            <a:t>По проблемам законодательства, регулирующего порядок банкротства физических </a:t>
          </a:r>
          <a:r>
            <a:rPr lang="ru-RU" dirty="0" smtClean="0">
              <a:solidFill>
                <a:schemeClr val="accent6"/>
              </a:solidFill>
            </a:rPr>
            <a:t>лиц</a:t>
          </a:r>
          <a:endParaRPr lang="ru-RU" dirty="0">
            <a:solidFill>
              <a:schemeClr val="accent6"/>
            </a:solidFill>
          </a:endParaRPr>
        </a:p>
      </dgm:t>
    </dgm:pt>
    <dgm:pt modelId="{0D858B51-4D3A-4BD1-86C7-2752BD4617D1}" type="parTrans" cxnId="{FDA066A4-BB46-463E-A7F7-F51C41162B26}">
      <dgm:prSet/>
      <dgm:spPr/>
      <dgm:t>
        <a:bodyPr/>
        <a:lstStyle/>
        <a:p>
          <a:endParaRPr lang="ru-RU"/>
        </a:p>
      </dgm:t>
    </dgm:pt>
    <dgm:pt modelId="{475CE54D-E8FC-48BB-9D0F-28A703099EE8}" type="sibTrans" cxnId="{FDA066A4-BB46-463E-A7F7-F51C41162B26}">
      <dgm:prSet/>
      <dgm:spPr/>
      <dgm:t>
        <a:bodyPr/>
        <a:lstStyle/>
        <a:p>
          <a:endParaRPr lang="ru-RU"/>
        </a:p>
      </dgm:t>
    </dgm:pt>
    <dgm:pt modelId="{4E51B4C9-3D90-45EA-9CFB-4424A0B94C16}" type="pres">
      <dgm:prSet presAssocID="{549B9496-7EB9-483D-AC6F-255025C991A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396A7C7-787A-4A37-B690-8B5EC96A9F9B}" type="pres">
      <dgm:prSet presAssocID="{205801E3-30B2-4341-B1DF-E99BC0700F4F}" presName="vertOne" presStyleCnt="0"/>
      <dgm:spPr/>
    </dgm:pt>
    <dgm:pt modelId="{2FB8C295-A50C-4266-9468-489E54EEE54B}" type="pres">
      <dgm:prSet presAssocID="{205801E3-30B2-4341-B1DF-E99BC0700F4F}" presName="txOne" presStyleLbl="node0" presStyleIdx="0" presStyleCnt="1" custScaleY="418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4B7396-5A31-46A9-81D2-4D3F925F055C}" type="pres">
      <dgm:prSet presAssocID="{205801E3-30B2-4341-B1DF-E99BC0700F4F}" presName="parTransOne" presStyleCnt="0"/>
      <dgm:spPr/>
    </dgm:pt>
    <dgm:pt modelId="{707A45B8-8A24-45D3-97AC-8D9F0F6C3F03}" type="pres">
      <dgm:prSet presAssocID="{205801E3-30B2-4341-B1DF-E99BC0700F4F}" presName="horzOne" presStyleCnt="0"/>
      <dgm:spPr/>
    </dgm:pt>
    <dgm:pt modelId="{A4AB5A38-15BA-4104-89A9-EE26ACC872DF}" type="pres">
      <dgm:prSet presAssocID="{E37B658D-7D95-4EAB-BEF0-14F3F0427B24}" presName="vertTwo" presStyleCnt="0"/>
      <dgm:spPr/>
    </dgm:pt>
    <dgm:pt modelId="{4758429F-76BC-4F1F-BEFB-CBF7432C352D}" type="pres">
      <dgm:prSet presAssocID="{E37B658D-7D95-4EAB-BEF0-14F3F0427B24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88EB59-4EE8-44F2-9625-5EFBF49B9C1D}" type="pres">
      <dgm:prSet presAssocID="{E37B658D-7D95-4EAB-BEF0-14F3F0427B24}" presName="horzTwo" presStyleCnt="0"/>
      <dgm:spPr/>
    </dgm:pt>
    <dgm:pt modelId="{6DD3F68E-84C0-42B1-96CA-0254E5455885}" type="pres">
      <dgm:prSet presAssocID="{1BD6F804-3310-4ABB-BE73-E32C5B328776}" presName="sibSpaceTwo" presStyleCnt="0"/>
      <dgm:spPr/>
    </dgm:pt>
    <dgm:pt modelId="{B35B2580-6128-412D-86C9-5D98E425B495}" type="pres">
      <dgm:prSet presAssocID="{4D011DA5-EC41-4E9F-A4B5-5BA0686500F3}" presName="vertTwo" presStyleCnt="0"/>
      <dgm:spPr/>
    </dgm:pt>
    <dgm:pt modelId="{15CC2616-DFEF-491C-85FF-DC0DEBB98FD5}" type="pres">
      <dgm:prSet presAssocID="{4D011DA5-EC41-4E9F-A4B5-5BA0686500F3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8E9DB66-17CF-4278-AAEB-AD049EEF79A6}" type="pres">
      <dgm:prSet presAssocID="{4D011DA5-EC41-4E9F-A4B5-5BA0686500F3}" presName="horzTwo" presStyleCnt="0"/>
      <dgm:spPr/>
    </dgm:pt>
  </dgm:ptLst>
  <dgm:cxnLst>
    <dgm:cxn modelId="{C5C7B9F7-EB53-4747-BEAE-D0651CA5B345}" srcId="{549B9496-7EB9-483D-AC6F-255025C991AA}" destId="{205801E3-30B2-4341-B1DF-E99BC0700F4F}" srcOrd="0" destOrd="0" parTransId="{A90536FB-BB96-4A88-AB4E-2F1D24C9F228}" sibTransId="{B4531303-E99E-405E-B093-C4C9127A0AB4}"/>
    <dgm:cxn modelId="{1DE04ED2-1CBF-4A98-AB49-DE46231D118A}" type="presOf" srcId="{E37B658D-7D95-4EAB-BEF0-14F3F0427B24}" destId="{4758429F-76BC-4F1F-BEFB-CBF7432C352D}" srcOrd="0" destOrd="0" presId="urn:microsoft.com/office/officeart/2005/8/layout/hierarchy4"/>
    <dgm:cxn modelId="{FDA066A4-BB46-463E-A7F7-F51C41162B26}" srcId="{205801E3-30B2-4341-B1DF-E99BC0700F4F}" destId="{4D011DA5-EC41-4E9F-A4B5-5BA0686500F3}" srcOrd="1" destOrd="0" parTransId="{0D858B51-4D3A-4BD1-86C7-2752BD4617D1}" sibTransId="{475CE54D-E8FC-48BB-9D0F-28A703099EE8}"/>
    <dgm:cxn modelId="{42D29AF5-AF54-4E40-BE01-E18CB8561E1B}" srcId="{205801E3-30B2-4341-B1DF-E99BC0700F4F}" destId="{E37B658D-7D95-4EAB-BEF0-14F3F0427B24}" srcOrd="0" destOrd="0" parTransId="{ACE10C61-D2BA-4E06-B4AB-B67F0A32E2A9}" sibTransId="{1BD6F804-3310-4ABB-BE73-E32C5B328776}"/>
    <dgm:cxn modelId="{5DD10B8D-EA3E-4DBB-BBC4-C5D60D726B74}" type="presOf" srcId="{549B9496-7EB9-483D-AC6F-255025C991AA}" destId="{4E51B4C9-3D90-45EA-9CFB-4424A0B94C16}" srcOrd="0" destOrd="0" presId="urn:microsoft.com/office/officeart/2005/8/layout/hierarchy4"/>
    <dgm:cxn modelId="{02CFEB28-EA9B-44F3-8914-9C5A91B690D2}" type="presOf" srcId="{4D011DA5-EC41-4E9F-A4B5-5BA0686500F3}" destId="{15CC2616-DFEF-491C-85FF-DC0DEBB98FD5}" srcOrd="0" destOrd="0" presId="urn:microsoft.com/office/officeart/2005/8/layout/hierarchy4"/>
    <dgm:cxn modelId="{C5422B1D-507C-4C1E-85B0-75B3860B8907}" type="presOf" srcId="{205801E3-30B2-4341-B1DF-E99BC0700F4F}" destId="{2FB8C295-A50C-4266-9468-489E54EEE54B}" srcOrd="0" destOrd="0" presId="urn:microsoft.com/office/officeart/2005/8/layout/hierarchy4"/>
    <dgm:cxn modelId="{9EE7A9D4-5988-4F72-BFD9-2DB148FB7383}" type="presParOf" srcId="{4E51B4C9-3D90-45EA-9CFB-4424A0B94C16}" destId="{3396A7C7-787A-4A37-B690-8B5EC96A9F9B}" srcOrd="0" destOrd="0" presId="urn:microsoft.com/office/officeart/2005/8/layout/hierarchy4"/>
    <dgm:cxn modelId="{C0F925BE-0DAD-4E38-AD60-D8DF3AA1E5A7}" type="presParOf" srcId="{3396A7C7-787A-4A37-B690-8B5EC96A9F9B}" destId="{2FB8C295-A50C-4266-9468-489E54EEE54B}" srcOrd="0" destOrd="0" presId="urn:microsoft.com/office/officeart/2005/8/layout/hierarchy4"/>
    <dgm:cxn modelId="{25666339-B000-4976-9599-6242E5C92871}" type="presParOf" srcId="{3396A7C7-787A-4A37-B690-8B5EC96A9F9B}" destId="{A34B7396-5A31-46A9-81D2-4D3F925F055C}" srcOrd="1" destOrd="0" presId="urn:microsoft.com/office/officeart/2005/8/layout/hierarchy4"/>
    <dgm:cxn modelId="{4148D9CE-A19C-4C83-BCDC-2FC71EFF7C1A}" type="presParOf" srcId="{3396A7C7-787A-4A37-B690-8B5EC96A9F9B}" destId="{707A45B8-8A24-45D3-97AC-8D9F0F6C3F03}" srcOrd="2" destOrd="0" presId="urn:microsoft.com/office/officeart/2005/8/layout/hierarchy4"/>
    <dgm:cxn modelId="{FE9EAB4C-963A-4FA5-8E3E-F77C10145D27}" type="presParOf" srcId="{707A45B8-8A24-45D3-97AC-8D9F0F6C3F03}" destId="{A4AB5A38-15BA-4104-89A9-EE26ACC872DF}" srcOrd="0" destOrd="0" presId="urn:microsoft.com/office/officeart/2005/8/layout/hierarchy4"/>
    <dgm:cxn modelId="{BE8290CE-04B3-45A4-BD57-351FC64AFEE5}" type="presParOf" srcId="{A4AB5A38-15BA-4104-89A9-EE26ACC872DF}" destId="{4758429F-76BC-4F1F-BEFB-CBF7432C352D}" srcOrd="0" destOrd="0" presId="urn:microsoft.com/office/officeart/2005/8/layout/hierarchy4"/>
    <dgm:cxn modelId="{B6159ED0-B528-43C0-935E-33A025BADC0F}" type="presParOf" srcId="{A4AB5A38-15BA-4104-89A9-EE26ACC872DF}" destId="{5388EB59-4EE8-44F2-9625-5EFBF49B9C1D}" srcOrd="1" destOrd="0" presId="urn:microsoft.com/office/officeart/2005/8/layout/hierarchy4"/>
    <dgm:cxn modelId="{FE3EAB44-C6DE-46E3-88EE-2CDFE925DD11}" type="presParOf" srcId="{707A45B8-8A24-45D3-97AC-8D9F0F6C3F03}" destId="{6DD3F68E-84C0-42B1-96CA-0254E5455885}" srcOrd="1" destOrd="0" presId="urn:microsoft.com/office/officeart/2005/8/layout/hierarchy4"/>
    <dgm:cxn modelId="{F9318E9C-34E2-416D-B11C-A6A1874189BC}" type="presParOf" srcId="{707A45B8-8A24-45D3-97AC-8D9F0F6C3F03}" destId="{B35B2580-6128-412D-86C9-5D98E425B495}" srcOrd="2" destOrd="0" presId="urn:microsoft.com/office/officeart/2005/8/layout/hierarchy4"/>
    <dgm:cxn modelId="{D5E9C4D8-EF11-49B4-B6F8-C88DA7E2E712}" type="presParOf" srcId="{B35B2580-6128-412D-86C9-5D98E425B495}" destId="{15CC2616-DFEF-491C-85FF-DC0DEBB98FD5}" srcOrd="0" destOrd="0" presId="urn:microsoft.com/office/officeart/2005/8/layout/hierarchy4"/>
    <dgm:cxn modelId="{5CD6379F-9EF0-4C65-8BE3-C8BE8C4A76ED}" type="presParOf" srcId="{B35B2580-6128-412D-86C9-5D98E425B495}" destId="{28E9DB66-17CF-4278-AAEB-AD049EEF79A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6D164D-7CBF-4B21-993D-C3867255D267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B63CF5-1119-4E98-A394-A84A239CF043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Лавинообразный рост задолженности заемщиков с октября 2014 г по январь 2015 г., резкий рост </a:t>
          </a:r>
          <a:r>
            <a:rPr lang="ru-RU" dirty="0" smtClean="0">
              <a:solidFill>
                <a:srgbClr val="002060"/>
              </a:solidFill>
            </a:rPr>
            <a:t>просрочек</a:t>
          </a:r>
          <a:endParaRPr lang="ru-RU" dirty="0">
            <a:solidFill>
              <a:srgbClr val="002060"/>
            </a:solidFill>
          </a:endParaRPr>
        </a:p>
      </dgm:t>
    </dgm:pt>
    <dgm:pt modelId="{A417F67A-345D-49DF-A93E-A9933CAC933F}" type="parTrans" cxnId="{59885857-D5A9-47C5-848B-E952BAF9ABCB}">
      <dgm:prSet/>
      <dgm:spPr/>
      <dgm:t>
        <a:bodyPr/>
        <a:lstStyle/>
        <a:p>
          <a:endParaRPr lang="ru-RU"/>
        </a:p>
      </dgm:t>
    </dgm:pt>
    <dgm:pt modelId="{B9E7B20C-B804-448A-86D3-A25A02544162}" type="sibTrans" cxnId="{59885857-D5A9-47C5-848B-E952BAF9ABCB}">
      <dgm:prSet/>
      <dgm:spPr/>
      <dgm:t>
        <a:bodyPr/>
        <a:lstStyle/>
        <a:p>
          <a:endParaRPr lang="ru-RU"/>
        </a:p>
      </dgm:t>
    </dgm:pt>
    <dgm:pt modelId="{A90147BC-1143-4AA4-8366-387C3FEAA563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Отсутствие государственной поддержки  ипотечных заемщиков, попавших в сложную ситуацию</a:t>
          </a:r>
          <a:endParaRPr lang="ru-RU" dirty="0">
            <a:solidFill>
              <a:srgbClr val="002060"/>
            </a:solidFill>
          </a:endParaRPr>
        </a:p>
      </dgm:t>
    </dgm:pt>
    <dgm:pt modelId="{93FB2CBE-48A9-4084-B0B1-5858C6BBA0EB}" type="parTrans" cxnId="{1BD7DD04-DA3C-407C-94F4-6B238B54FB9E}">
      <dgm:prSet/>
      <dgm:spPr/>
      <dgm:t>
        <a:bodyPr/>
        <a:lstStyle/>
        <a:p>
          <a:endParaRPr lang="ru-RU"/>
        </a:p>
      </dgm:t>
    </dgm:pt>
    <dgm:pt modelId="{B07C55CE-9B2D-48C0-81F6-B3645D6547E9}" type="sibTrans" cxnId="{1BD7DD04-DA3C-407C-94F4-6B238B54FB9E}">
      <dgm:prSet/>
      <dgm:spPr/>
      <dgm:t>
        <a:bodyPr/>
        <a:lstStyle/>
        <a:p>
          <a:endParaRPr lang="ru-RU"/>
        </a:p>
      </dgm:t>
    </dgm:pt>
    <dgm:pt modelId="{53361E9E-D986-4D81-86BF-B7C8B0DE8594}">
      <dgm:prSet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Нежелание банков идти на реструктуризацию кредитов и конвертацию обязательств в рубли</a:t>
          </a:r>
          <a:endParaRPr lang="ru-RU" dirty="0">
            <a:solidFill>
              <a:srgbClr val="002060"/>
            </a:solidFill>
          </a:endParaRPr>
        </a:p>
      </dgm:t>
    </dgm:pt>
    <dgm:pt modelId="{14F5D965-84B3-40DA-9EDD-189D7D553657}" type="parTrans" cxnId="{467343BF-5530-4462-9CAC-587D4F6FF60D}">
      <dgm:prSet/>
      <dgm:spPr/>
      <dgm:t>
        <a:bodyPr/>
        <a:lstStyle/>
        <a:p>
          <a:endParaRPr lang="ru-RU"/>
        </a:p>
      </dgm:t>
    </dgm:pt>
    <dgm:pt modelId="{5C9B590C-77B4-4D0F-BEFD-47FCE67C2CAC}" type="sibTrans" cxnId="{467343BF-5530-4462-9CAC-587D4F6FF60D}">
      <dgm:prSet/>
      <dgm:spPr/>
      <dgm:t>
        <a:bodyPr/>
        <a:lstStyle/>
        <a:p>
          <a:endParaRPr lang="ru-RU"/>
        </a:p>
      </dgm:t>
    </dgm:pt>
    <dgm:pt modelId="{9954BAEC-AC20-4D92-80D3-6187674491D5}">
      <dgm:prSet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Отсутствие у банков механизмов льготной конвертации валютных обязательств</a:t>
          </a:r>
          <a:endParaRPr lang="ru-RU" dirty="0">
            <a:solidFill>
              <a:srgbClr val="002060"/>
            </a:solidFill>
          </a:endParaRPr>
        </a:p>
      </dgm:t>
    </dgm:pt>
    <dgm:pt modelId="{C14C1DC7-449B-4616-803D-78F4BED9AEA7}" type="parTrans" cxnId="{CA52C86C-0F53-4058-AC1F-D07A1D478F66}">
      <dgm:prSet/>
      <dgm:spPr/>
      <dgm:t>
        <a:bodyPr/>
        <a:lstStyle/>
        <a:p>
          <a:endParaRPr lang="ru-RU"/>
        </a:p>
      </dgm:t>
    </dgm:pt>
    <dgm:pt modelId="{444A5B96-62C9-4290-990D-3D2106C8E6E8}" type="sibTrans" cxnId="{CA52C86C-0F53-4058-AC1F-D07A1D478F66}">
      <dgm:prSet/>
      <dgm:spPr/>
      <dgm:t>
        <a:bodyPr/>
        <a:lstStyle/>
        <a:p>
          <a:endParaRPr lang="ru-RU"/>
        </a:p>
      </dgm:t>
    </dgm:pt>
    <dgm:pt modelId="{5E4C7FF8-CA72-4B00-B4BE-05E4E1CB1E11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Крайне высокие краткосрочные валютные риски</a:t>
          </a:r>
          <a:endParaRPr lang="ru-RU" dirty="0">
            <a:solidFill>
              <a:srgbClr val="002060"/>
            </a:solidFill>
          </a:endParaRPr>
        </a:p>
      </dgm:t>
    </dgm:pt>
    <dgm:pt modelId="{32B79C05-1421-4FFE-8C81-63E8AC99A476}" type="sibTrans" cxnId="{81C1D772-FED3-40AA-AB88-899C9DF0065C}">
      <dgm:prSet/>
      <dgm:spPr/>
      <dgm:t>
        <a:bodyPr/>
        <a:lstStyle/>
        <a:p>
          <a:endParaRPr lang="ru-RU"/>
        </a:p>
      </dgm:t>
    </dgm:pt>
    <dgm:pt modelId="{4D255EA0-7A9F-4313-845C-197274E44352}" type="parTrans" cxnId="{81C1D772-FED3-40AA-AB88-899C9DF0065C}">
      <dgm:prSet/>
      <dgm:spPr/>
      <dgm:t>
        <a:bodyPr/>
        <a:lstStyle/>
        <a:p>
          <a:endParaRPr lang="ru-RU"/>
        </a:p>
      </dgm:t>
    </dgm:pt>
    <dgm:pt modelId="{7AE47E22-EDF0-4DBC-8911-4B3762839C2D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Отсутствие судебных механизмов защиты заемщика (закон о банкротстве)</a:t>
          </a:r>
          <a:endParaRPr lang="ru-RU" dirty="0">
            <a:solidFill>
              <a:srgbClr val="002060"/>
            </a:solidFill>
          </a:endParaRPr>
        </a:p>
      </dgm:t>
    </dgm:pt>
    <dgm:pt modelId="{EB32B68D-43D1-4EAB-A9FD-5145BDD7D726}" type="sibTrans" cxnId="{AAE077EF-7200-4E17-B084-86C623C65798}">
      <dgm:prSet/>
      <dgm:spPr/>
      <dgm:t>
        <a:bodyPr/>
        <a:lstStyle/>
        <a:p>
          <a:endParaRPr lang="ru-RU"/>
        </a:p>
      </dgm:t>
    </dgm:pt>
    <dgm:pt modelId="{459D3D0C-9B3F-44FF-96EF-7C301D18C30D}" type="parTrans" cxnId="{AAE077EF-7200-4E17-B084-86C623C65798}">
      <dgm:prSet/>
      <dgm:spPr/>
      <dgm:t>
        <a:bodyPr/>
        <a:lstStyle/>
        <a:p>
          <a:endParaRPr lang="ru-RU"/>
        </a:p>
      </dgm:t>
    </dgm:pt>
    <dgm:pt modelId="{78466651-0463-410A-88CA-3E558B2AA019}">
      <dgm:prSet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Отсутствие прямого диалога между сторонами </a:t>
          </a:r>
          <a:endParaRPr lang="ru-RU" dirty="0">
            <a:solidFill>
              <a:srgbClr val="002060"/>
            </a:solidFill>
          </a:endParaRPr>
        </a:p>
      </dgm:t>
    </dgm:pt>
    <dgm:pt modelId="{E87490E7-A4B8-4E01-B7F7-88D20CA54530}" type="parTrans" cxnId="{0E5EF54C-386C-4EAF-BD98-78E17CCAF7BE}">
      <dgm:prSet/>
      <dgm:spPr/>
      <dgm:t>
        <a:bodyPr/>
        <a:lstStyle/>
        <a:p>
          <a:endParaRPr lang="ru-RU"/>
        </a:p>
      </dgm:t>
    </dgm:pt>
    <dgm:pt modelId="{2E3049D0-5A70-4A7A-8741-4A9D8E89D6A1}" type="sibTrans" cxnId="{0E5EF54C-386C-4EAF-BD98-78E17CCAF7BE}">
      <dgm:prSet/>
      <dgm:spPr/>
      <dgm:t>
        <a:bodyPr/>
        <a:lstStyle/>
        <a:p>
          <a:endParaRPr lang="ru-RU"/>
        </a:p>
      </dgm:t>
    </dgm:pt>
    <dgm:pt modelId="{BBCFFF36-C6D1-4C34-AB41-8AD2C1271B6A}" type="pres">
      <dgm:prSet presAssocID="{AA6D164D-7CBF-4B21-993D-C3867255D26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6A6FF3-2425-4403-A4B9-5314BE8D26AB}" type="pres">
      <dgm:prSet presAssocID="{A6B63CF5-1119-4E98-A394-A84A239CF043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CB4C78-9707-450F-AA5D-BE5D692A05B5}" type="pres">
      <dgm:prSet presAssocID="{B9E7B20C-B804-448A-86D3-A25A02544162}" presName="sibTrans" presStyleCnt="0"/>
      <dgm:spPr/>
    </dgm:pt>
    <dgm:pt modelId="{CE5D088F-EC45-41B5-B796-A018E782DA7F}" type="pres">
      <dgm:prSet presAssocID="{53361E9E-D986-4D81-86BF-B7C8B0DE8594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2D377-B083-4B46-8FE4-1A0787263368}" type="pres">
      <dgm:prSet presAssocID="{5C9B590C-77B4-4D0F-BEFD-47FCE67C2CAC}" presName="sibTrans" presStyleCnt="0"/>
      <dgm:spPr/>
    </dgm:pt>
    <dgm:pt modelId="{90FE3115-70A2-4E2E-B997-20B5C7388006}" type="pres">
      <dgm:prSet presAssocID="{9954BAEC-AC20-4D92-80D3-6187674491D5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21B98C-4257-4ED1-90BC-098BB9122E70}" type="pres">
      <dgm:prSet presAssocID="{444A5B96-62C9-4290-990D-3D2106C8E6E8}" presName="sibTrans" presStyleCnt="0"/>
      <dgm:spPr/>
    </dgm:pt>
    <dgm:pt modelId="{4620A63D-976D-4315-8034-BBBA11410803}" type="pres">
      <dgm:prSet presAssocID="{A90147BC-1143-4AA4-8366-387C3FEAA563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6198DA-6F6B-492A-B17B-A423B1312066}" type="pres">
      <dgm:prSet presAssocID="{B07C55CE-9B2D-48C0-81F6-B3645D6547E9}" presName="sibTrans" presStyleCnt="0"/>
      <dgm:spPr/>
    </dgm:pt>
    <dgm:pt modelId="{8E3192B2-B85F-471E-932F-98F7F20B9BDC}" type="pres">
      <dgm:prSet presAssocID="{7AE47E22-EDF0-4DBC-8911-4B3762839C2D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3052C4-8603-4388-9E38-E8A80474095F}" type="pres">
      <dgm:prSet presAssocID="{EB32B68D-43D1-4EAB-A9FD-5145BDD7D726}" presName="sibTrans" presStyleCnt="0"/>
      <dgm:spPr/>
    </dgm:pt>
    <dgm:pt modelId="{F6491052-EEE0-4EC6-9CEC-978BDB80E52E}" type="pres">
      <dgm:prSet presAssocID="{78466651-0463-410A-88CA-3E558B2AA019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C5FE56-2B26-4D5F-B2E2-85AE1AE639D7}" type="pres">
      <dgm:prSet presAssocID="{2E3049D0-5A70-4A7A-8741-4A9D8E89D6A1}" presName="sibTrans" presStyleCnt="0"/>
      <dgm:spPr/>
    </dgm:pt>
    <dgm:pt modelId="{15471641-6019-436A-8137-6930FD8BC514}" type="pres">
      <dgm:prSet presAssocID="{5E4C7FF8-CA72-4B00-B4BE-05E4E1CB1E11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52C86C-0F53-4058-AC1F-D07A1D478F66}" srcId="{AA6D164D-7CBF-4B21-993D-C3867255D267}" destId="{9954BAEC-AC20-4D92-80D3-6187674491D5}" srcOrd="2" destOrd="0" parTransId="{C14C1DC7-449B-4616-803D-78F4BED9AEA7}" sibTransId="{444A5B96-62C9-4290-990D-3D2106C8E6E8}"/>
    <dgm:cxn modelId="{B9484D82-E34C-47FA-AA9B-55088E93438A}" type="presOf" srcId="{9954BAEC-AC20-4D92-80D3-6187674491D5}" destId="{90FE3115-70A2-4E2E-B997-20B5C7388006}" srcOrd="0" destOrd="0" presId="urn:microsoft.com/office/officeart/2005/8/layout/default#1"/>
    <dgm:cxn modelId="{AAE077EF-7200-4E17-B084-86C623C65798}" srcId="{AA6D164D-7CBF-4B21-993D-C3867255D267}" destId="{7AE47E22-EDF0-4DBC-8911-4B3762839C2D}" srcOrd="4" destOrd="0" parTransId="{459D3D0C-9B3F-44FF-96EF-7C301D18C30D}" sibTransId="{EB32B68D-43D1-4EAB-A9FD-5145BDD7D726}"/>
    <dgm:cxn modelId="{467343BF-5530-4462-9CAC-587D4F6FF60D}" srcId="{AA6D164D-7CBF-4B21-993D-C3867255D267}" destId="{53361E9E-D986-4D81-86BF-B7C8B0DE8594}" srcOrd="1" destOrd="0" parTransId="{14F5D965-84B3-40DA-9EDD-189D7D553657}" sibTransId="{5C9B590C-77B4-4D0F-BEFD-47FCE67C2CAC}"/>
    <dgm:cxn modelId="{E22C847F-94E5-42B2-9353-D0BF67A5FAD4}" type="presOf" srcId="{7AE47E22-EDF0-4DBC-8911-4B3762839C2D}" destId="{8E3192B2-B85F-471E-932F-98F7F20B9BDC}" srcOrd="0" destOrd="0" presId="urn:microsoft.com/office/officeart/2005/8/layout/default#1"/>
    <dgm:cxn modelId="{B85DF011-22D5-4A10-9EFF-674B7B0709A3}" type="presOf" srcId="{78466651-0463-410A-88CA-3E558B2AA019}" destId="{F6491052-EEE0-4EC6-9CEC-978BDB80E52E}" srcOrd="0" destOrd="0" presId="urn:microsoft.com/office/officeart/2005/8/layout/default#1"/>
    <dgm:cxn modelId="{0E5EF54C-386C-4EAF-BD98-78E17CCAF7BE}" srcId="{AA6D164D-7CBF-4B21-993D-C3867255D267}" destId="{78466651-0463-410A-88CA-3E558B2AA019}" srcOrd="5" destOrd="0" parTransId="{E87490E7-A4B8-4E01-B7F7-88D20CA54530}" sibTransId="{2E3049D0-5A70-4A7A-8741-4A9D8E89D6A1}"/>
    <dgm:cxn modelId="{4704F5B0-435F-4B81-A6A4-FB6715EB6B3B}" type="presOf" srcId="{53361E9E-D986-4D81-86BF-B7C8B0DE8594}" destId="{CE5D088F-EC45-41B5-B796-A018E782DA7F}" srcOrd="0" destOrd="0" presId="urn:microsoft.com/office/officeart/2005/8/layout/default#1"/>
    <dgm:cxn modelId="{DA53A88F-2817-4930-8375-9F15A7A10A06}" type="presOf" srcId="{AA6D164D-7CBF-4B21-993D-C3867255D267}" destId="{BBCFFF36-C6D1-4C34-AB41-8AD2C1271B6A}" srcOrd="0" destOrd="0" presId="urn:microsoft.com/office/officeart/2005/8/layout/default#1"/>
    <dgm:cxn modelId="{E922F7AE-462B-4D99-930B-398F17D16D0E}" type="presOf" srcId="{A6B63CF5-1119-4E98-A394-A84A239CF043}" destId="{696A6FF3-2425-4403-A4B9-5314BE8D26AB}" srcOrd="0" destOrd="0" presId="urn:microsoft.com/office/officeart/2005/8/layout/default#1"/>
    <dgm:cxn modelId="{643E2BAB-5294-4154-8C92-27DED2037EB7}" type="presOf" srcId="{A90147BC-1143-4AA4-8366-387C3FEAA563}" destId="{4620A63D-976D-4315-8034-BBBA11410803}" srcOrd="0" destOrd="0" presId="urn:microsoft.com/office/officeart/2005/8/layout/default#1"/>
    <dgm:cxn modelId="{7E16D7D5-361B-4932-8012-6583FAC41428}" type="presOf" srcId="{5E4C7FF8-CA72-4B00-B4BE-05E4E1CB1E11}" destId="{15471641-6019-436A-8137-6930FD8BC514}" srcOrd="0" destOrd="0" presId="urn:microsoft.com/office/officeart/2005/8/layout/default#1"/>
    <dgm:cxn modelId="{1BD7DD04-DA3C-407C-94F4-6B238B54FB9E}" srcId="{AA6D164D-7CBF-4B21-993D-C3867255D267}" destId="{A90147BC-1143-4AA4-8366-387C3FEAA563}" srcOrd="3" destOrd="0" parTransId="{93FB2CBE-48A9-4084-B0B1-5858C6BBA0EB}" sibTransId="{B07C55CE-9B2D-48C0-81F6-B3645D6547E9}"/>
    <dgm:cxn modelId="{59885857-D5A9-47C5-848B-E952BAF9ABCB}" srcId="{AA6D164D-7CBF-4B21-993D-C3867255D267}" destId="{A6B63CF5-1119-4E98-A394-A84A239CF043}" srcOrd="0" destOrd="0" parTransId="{A417F67A-345D-49DF-A93E-A9933CAC933F}" sibTransId="{B9E7B20C-B804-448A-86D3-A25A02544162}"/>
    <dgm:cxn modelId="{81C1D772-FED3-40AA-AB88-899C9DF0065C}" srcId="{AA6D164D-7CBF-4B21-993D-C3867255D267}" destId="{5E4C7FF8-CA72-4B00-B4BE-05E4E1CB1E11}" srcOrd="6" destOrd="0" parTransId="{4D255EA0-7A9F-4313-845C-197274E44352}" sibTransId="{32B79C05-1421-4FFE-8C81-63E8AC99A476}"/>
    <dgm:cxn modelId="{B9A9918E-7A2C-4ECC-86EA-A879D66CC874}" type="presParOf" srcId="{BBCFFF36-C6D1-4C34-AB41-8AD2C1271B6A}" destId="{696A6FF3-2425-4403-A4B9-5314BE8D26AB}" srcOrd="0" destOrd="0" presId="urn:microsoft.com/office/officeart/2005/8/layout/default#1"/>
    <dgm:cxn modelId="{DFEB0139-D72F-401F-B68A-B1F960BC1805}" type="presParOf" srcId="{BBCFFF36-C6D1-4C34-AB41-8AD2C1271B6A}" destId="{1FCB4C78-9707-450F-AA5D-BE5D692A05B5}" srcOrd="1" destOrd="0" presId="urn:microsoft.com/office/officeart/2005/8/layout/default#1"/>
    <dgm:cxn modelId="{29CD20A5-3091-41A3-9FDB-9306FD3FA76B}" type="presParOf" srcId="{BBCFFF36-C6D1-4C34-AB41-8AD2C1271B6A}" destId="{CE5D088F-EC45-41B5-B796-A018E782DA7F}" srcOrd="2" destOrd="0" presId="urn:microsoft.com/office/officeart/2005/8/layout/default#1"/>
    <dgm:cxn modelId="{32655031-6FFD-42BF-A910-F2C60FCB70B7}" type="presParOf" srcId="{BBCFFF36-C6D1-4C34-AB41-8AD2C1271B6A}" destId="{BA62D377-B083-4B46-8FE4-1A0787263368}" srcOrd="3" destOrd="0" presId="urn:microsoft.com/office/officeart/2005/8/layout/default#1"/>
    <dgm:cxn modelId="{23D72F1B-A845-4319-B7AE-C189B7293685}" type="presParOf" srcId="{BBCFFF36-C6D1-4C34-AB41-8AD2C1271B6A}" destId="{90FE3115-70A2-4E2E-B997-20B5C7388006}" srcOrd="4" destOrd="0" presId="urn:microsoft.com/office/officeart/2005/8/layout/default#1"/>
    <dgm:cxn modelId="{03A8690D-74EE-4A1F-A11A-7F020A05D31A}" type="presParOf" srcId="{BBCFFF36-C6D1-4C34-AB41-8AD2C1271B6A}" destId="{A121B98C-4257-4ED1-90BC-098BB9122E70}" srcOrd="5" destOrd="0" presId="urn:microsoft.com/office/officeart/2005/8/layout/default#1"/>
    <dgm:cxn modelId="{0C6DE189-07C6-4B6F-873B-8F5C3F6AEB85}" type="presParOf" srcId="{BBCFFF36-C6D1-4C34-AB41-8AD2C1271B6A}" destId="{4620A63D-976D-4315-8034-BBBA11410803}" srcOrd="6" destOrd="0" presId="urn:microsoft.com/office/officeart/2005/8/layout/default#1"/>
    <dgm:cxn modelId="{CC825AF0-3582-4A3D-B15B-0E5080FA0040}" type="presParOf" srcId="{BBCFFF36-C6D1-4C34-AB41-8AD2C1271B6A}" destId="{386198DA-6F6B-492A-B17B-A423B1312066}" srcOrd="7" destOrd="0" presId="urn:microsoft.com/office/officeart/2005/8/layout/default#1"/>
    <dgm:cxn modelId="{B88C8D5A-C8B9-4C80-8C20-D5B5B36679F9}" type="presParOf" srcId="{BBCFFF36-C6D1-4C34-AB41-8AD2C1271B6A}" destId="{8E3192B2-B85F-471E-932F-98F7F20B9BDC}" srcOrd="8" destOrd="0" presId="urn:microsoft.com/office/officeart/2005/8/layout/default#1"/>
    <dgm:cxn modelId="{ABFDAD3C-6BEB-496A-8370-680644418E05}" type="presParOf" srcId="{BBCFFF36-C6D1-4C34-AB41-8AD2C1271B6A}" destId="{573052C4-8603-4388-9E38-E8A80474095F}" srcOrd="9" destOrd="0" presId="urn:microsoft.com/office/officeart/2005/8/layout/default#1"/>
    <dgm:cxn modelId="{0FC7AB9B-88D1-45ED-AE7B-091D57C65400}" type="presParOf" srcId="{BBCFFF36-C6D1-4C34-AB41-8AD2C1271B6A}" destId="{F6491052-EEE0-4EC6-9CEC-978BDB80E52E}" srcOrd="10" destOrd="0" presId="urn:microsoft.com/office/officeart/2005/8/layout/default#1"/>
    <dgm:cxn modelId="{DD40C0C0-A6CC-4EF2-91AB-BB3B26364B07}" type="presParOf" srcId="{BBCFFF36-C6D1-4C34-AB41-8AD2C1271B6A}" destId="{DDC5FE56-2B26-4D5F-B2E2-85AE1AE639D7}" srcOrd="11" destOrd="0" presId="urn:microsoft.com/office/officeart/2005/8/layout/default#1"/>
    <dgm:cxn modelId="{FE20E909-D305-4688-A744-DE0FF8E5CCB8}" type="presParOf" srcId="{BBCFFF36-C6D1-4C34-AB41-8AD2C1271B6A}" destId="{15471641-6019-436A-8137-6930FD8BC514}" srcOrd="1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6D164D-7CBF-4B21-993D-C3867255D267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B63CF5-1119-4E98-A394-A84A239CF043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На протяжении последних нескольких лет рост числа просрочек по потребительским займам</a:t>
          </a:r>
          <a:endParaRPr lang="ru-RU" dirty="0">
            <a:solidFill>
              <a:srgbClr val="002060"/>
            </a:solidFill>
          </a:endParaRPr>
        </a:p>
      </dgm:t>
    </dgm:pt>
    <dgm:pt modelId="{A417F67A-345D-49DF-A93E-A9933CAC933F}" type="parTrans" cxnId="{59885857-D5A9-47C5-848B-E952BAF9ABCB}">
      <dgm:prSet/>
      <dgm:spPr/>
      <dgm:t>
        <a:bodyPr/>
        <a:lstStyle/>
        <a:p>
          <a:endParaRPr lang="ru-RU"/>
        </a:p>
      </dgm:t>
    </dgm:pt>
    <dgm:pt modelId="{B9E7B20C-B804-448A-86D3-A25A02544162}" type="sibTrans" cxnId="{59885857-D5A9-47C5-848B-E952BAF9ABCB}">
      <dgm:prSet/>
      <dgm:spPr/>
      <dgm:t>
        <a:bodyPr/>
        <a:lstStyle/>
        <a:p>
          <a:endParaRPr lang="ru-RU"/>
        </a:p>
      </dgm:t>
    </dgm:pt>
    <dgm:pt modelId="{A90147BC-1143-4AA4-8366-387C3FEAA563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Отсутствие в большинстве банков механизмов реструктуризации</a:t>
          </a:r>
          <a:endParaRPr lang="ru-RU" dirty="0">
            <a:solidFill>
              <a:srgbClr val="002060"/>
            </a:solidFill>
          </a:endParaRPr>
        </a:p>
      </dgm:t>
    </dgm:pt>
    <dgm:pt modelId="{93FB2CBE-48A9-4084-B0B1-5858C6BBA0EB}" type="parTrans" cxnId="{1BD7DD04-DA3C-407C-94F4-6B238B54FB9E}">
      <dgm:prSet/>
      <dgm:spPr/>
      <dgm:t>
        <a:bodyPr/>
        <a:lstStyle/>
        <a:p>
          <a:endParaRPr lang="ru-RU"/>
        </a:p>
      </dgm:t>
    </dgm:pt>
    <dgm:pt modelId="{B07C55CE-9B2D-48C0-81F6-B3645D6547E9}" type="sibTrans" cxnId="{1BD7DD04-DA3C-407C-94F4-6B238B54FB9E}">
      <dgm:prSet/>
      <dgm:spPr/>
      <dgm:t>
        <a:bodyPr/>
        <a:lstStyle/>
        <a:p>
          <a:endParaRPr lang="ru-RU"/>
        </a:p>
      </dgm:t>
    </dgm:pt>
    <dgm:pt modelId="{53361E9E-D986-4D81-86BF-B7C8B0DE8594}">
      <dgm:prSet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Рост безнадежных долгов в сегменте </a:t>
          </a:r>
          <a:r>
            <a:rPr lang="ru-RU" dirty="0" err="1" smtClean="0">
              <a:solidFill>
                <a:srgbClr val="002060"/>
              </a:solidFill>
            </a:rPr>
            <a:t>беззалогового</a:t>
          </a:r>
          <a:r>
            <a:rPr lang="ru-RU" dirty="0" smtClean="0">
              <a:solidFill>
                <a:srgbClr val="002060"/>
              </a:solidFill>
            </a:rPr>
            <a:t> кредитования</a:t>
          </a:r>
          <a:endParaRPr lang="ru-RU" dirty="0">
            <a:solidFill>
              <a:srgbClr val="002060"/>
            </a:solidFill>
          </a:endParaRPr>
        </a:p>
      </dgm:t>
    </dgm:pt>
    <dgm:pt modelId="{14F5D965-84B3-40DA-9EDD-189D7D553657}" type="parTrans" cxnId="{467343BF-5530-4462-9CAC-587D4F6FF60D}">
      <dgm:prSet/>
      <dgm:spPr/>
      <dgm:t>
        <a:bodyPr/>
        <a:lstStyle/>
        <a:p>
          <a:endParaRPr lang="ru-RU"/>
        </a:p>
      </dgm:t>
    </dgm:pt>
    <dgm:pt modelId="{5C9B590C-77B4-4D0F-BEFD-47FCE67C2CAC}" type="sibTrans" cxnId="{467343BF-5530-4462-9CAC-587D4F6FF60D}">
      <dgm:prSet/>
      <dgm:spPr/>
      <dgm:t>
        <a:bodyPr/>
        <a:lstStyle/>
        <a:p>
          <a:endParaRPr lang="ru-RU"/>
        </a:p>
      </dgm:t>
    </dgm:pt>
    <dgm:pt modelId="{9954BAEC-AC20-4D92-80D3-6187674491D5}">
      <dgm:prSet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Ситуация близкая к критической в сегменте малообеспеченных заемщиков, а также в ряде регионов</a:t>
          </a:r>
          <a:endParaRPr lang="ru-RU" dirty="0">
            <a:solidFill>
              <a:srgbClr val="002060"/>
            </a:solidFill>
          </a:endParaRPr>
        </a:p>
      </dgm:t>
    </dgm:pt>
    <dgm:pt modelId="{C14C1DC7-449B-4616-803D-78F4BED9AEA7}" type="parTrans" cxnId="{CA52C86C-0F53-4058-AC1F-D07A1D478F66}">
      <dgm:prSet/>
      <dgm:spPr/>
      <dgm:t>
        <a:bodyPr/>
        <a:lstStyle/>
        <a:p>
          <a:endParaRPr lang="ru-RU"/>
        </a:p>
      </dgm:t>
    </dgm:pt>
    <dgm:pt modelId="{444A5B96-62C9-4290-990D-3D2106C8E6E8}" type="sibTrans" cxnId="{CA52C86C-0F53-4058-AC1F-D07A1D478F66}">
      <dgm:prSet/>
      <dgm:spPr/>
      <dgm:t>
        <a:bodyPr/>
        <a:lstStyle/>
        <a:p>
          <a:endParaRPr lang="ru-RU"/>
        </a:p>
      </dgm:t>
    </dgm:pt>
    <dgm:pt modelId="{5E4C7FF8-CA72-4B00-B4BE-05E4E1CB1E11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Неготовность заемщиков решать проблемы через суд, страх стать банкротом, низкая финансовая грамотность</a:t>
          </a:r>
          <a:endParaRPr lang="ru-RU" dirty="0">
            <a:solidFill>
              <a:srgbClr val="002060"/>
            </a:solidFill>
          </a:endParaRPr>
        </a:p>
      </dgm:t>
    </dgm:pt>
    <dgm:pt modelId="{32B79C05-1421-4FFE-8C81-63E8AC99A476}" type="sibTrans" cxnId="{81C1D772-FED3-40AA-AB88-899C9DF0065C}">
      <dgm:prSet/>
      <dgm:spPr/>
      <dgm:t>
        <a:bodyPr/>
        <a:lstStyle/>
        <a:p>
          <a:endParaRPr lang="ru-RU"/>
        </a:p>
      </dgm:t>
    </dgm:pt>
    <dgm:pt modelId="{4D255EA0-7A9F-4313-845C-197274E44352}" type="parTrans" cxnId="{81C1D772-FED3-40AA-AB88-899C9DF0065C}">
      <dgm:prSet/>
      <dgm:spPr/>
      <dgm:t>
        <a:bodyPr/>
        <a:lstStyle/>
        <a:p>
          <a:endParaRPr lang="ru-RU"/>
        </a:p>
      </dgm:t>
    </dgm:pt>
    <dgm:pt modelId="{7AE47E22-EDF0-4DBC-8911-4B3762839C2D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Неразвитость механизмов досудебного урегулирования, в том числе коллекторами</a:t>
          </a:r>
          <a:endParaRPr lang="ru-RU" dirty="0">
            <a:solidFill>
              <a:srgbClr val="002060"/>
            </a:solidFill>
          </a:endParaRPr>
        </a:p>
      </dgm:t>
    </dgm:pt>
    <dgm:pt modelId="{EB32B68D-43D1-4EAB-A9FD-5145BDD7D726}" type="sibTrans" cxnId="{AAE077EF-7200-4E17-B084-86C623C65798}">
      <dgm:prSet/>
      <dgm:spPr/>
      <dgm:t>
        <a:bodyPr/>
        <a:lstStyle/>
        <a:p>
          <a:endParaRPr lang="ru-RU"/>
        </a:p>
      </dgm:t>
    </dgm:pt>
    <dgm:pt modelId="{459D3D0C-9B3F-44FF-96EF-7C301D18C30D}" type="parTrans" cxnId="{AAE077EF-7200-4E17-B084-86C623C65798}">
      <dgm:prSet/>
      <dgm:spPr/>
      <dgm:t>
        <a:bodyPr/>
        <a:lstStyle/>
        <a:p>
          <a:endParaRPr lang="ru-RU"/>
        </a:p>
      </dgm:t>
    </dgm:pt>
    <dgm:pt modelId="{78466651-0463-410A-88CA-3E558B2AA019}">
      <dgm:prSet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Почти полное отсутствие судебной практики по регулированию кредитных отношений с физическими лицами</a:t>
          </a:r>
          <a:endParaRPr lang="ru-RU" dirty="0">
            <a:solidFill>
              <a:srgbClr val="002060"/>
            </a:solidFill>
          </a:endParaRPr>
        </a:p>
      </dgm:t>
    </dgm:pt>
    <dgm:pt modelId="{E87490E7-A4B8-4E01-B7F7-88D20CA54530}" type="parTrans" cxnId="{0E5EF54C-386C-4EAF-BD98-78E17CCAF7BE}">
      <dgm:prSet/>
      <dgm:spPr/>
      <dgm:t>
        <a:bodyPr/>
        <a:lstStyle/>
        <a:p>
          <a:endParaRPr lang="ru-RU"/>
        </a:p>
      </dgm:t>
    </dgm:pt>
    <dgm:pt modelId="{2E3049D0-5A70-4A7A-8741-4A9D8E89D6A1}" type="sibTrans" cxnId="{0E5EF54C-386C-4EAF-BD98-78E17CCAF7BE}">
      <dgm:prSet/>
      <dgm:spPr/>
      <dgm:t>
        <a:bodyPr/>
        <a:lstStyle/>
        <a:p>
          <a:endParaRPr lang="ru-RU"/>
        </a:p>
      </dgm:t>
    </dgm:pt>
    <dgm:pt modelId="{33E043F4-1C03-47A2-AF53-8D6F432CB9F5}">
      <dgm:prSet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Отсутствие специализированных институтов, готовых  заниматься банкротством </a:t>
          </a:r>
          <a:r>
            <a:rPr lang="ru-RU" dirty="0" smtClean="0">
              <a:solidFill>
                <a:srgbClr val="002060"/>
              </a:solidFill>
            </a:rPr>
            <a:t>граждан</a:t>
          </a:r>
          <a:endParaRPr lang="ru-RU" dirty="0">
            <a:solidFill>
              <a:srgbClr val="002060"/>
            </a:solidFill>
          </a:endParaRPr>
        </a:p>
      </dgm:t>
    </dgm:pt>
    <dgm:pt modelId="{2492700B-186B-496F-B8DD-94BF42603B3E}" type="parTrans" cxnId="{3B6433A7-56B2-4741-B8E2-E4CC7AE303D8}">
      <dgm:prSet/>
      <dgm:spPr/>
      <dgm:t>
        <a:bodyPr/>
        <a:lstStyle/>
        <a:p>
          <a:endParaRPr lang="ru-RU"/>
        </a:p>
      </dgm:t>
    </dgm:pt>
    <dgm:pt modelId="{AE306AEC-EB8F-4A59-A6D5-44F683331800}" type="sibTrans" cxnId="{3B6433A7-56B2-4741-B8E2-E4CC7AE303D8}">
      <dgm:prSet/>
      <dgm:spPr/>
      <dgm:t>
        <a:bodyPr/>
        <a:lstStyle/>
        <a:p>
          <a:endParaRPr lang="ru-RU"/>
        </a:p>
      </dgm:t>
    </dgm:pt>
    <dgm:pt modelId="{BBCFFF36-C6D1-4C34-AB41-8AD2C1271B6A}" type="pres">
      <dgm:prSet presAssocID="{AA6D164D-7CBF-4B21-993D-C3867255D26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6A6FF3-2425-4403-A4B9-5314BE8D26AB}" type="pres">
      <dgm:prSet presAssocID="{A6B63CF5-1119-4E98-A394-A84A239CF043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CB4C78-9707-450F-AA5D-BE5D692A05B5}" type="pres">
      <dgm:prSet presAssocID="{B9E7B20C-B804-448A-86D3-A25A02544162}" presName="sibTrans" presStyleCnt="0"/>
      <dgm:spPr/>
    </dgm:pt>
    <dgm:pt modelId="{CE5D088F-EC45-41B5-B796-A018E782DA7F}" type="pres">
      <dgm:prSet presAssocID="{53361E9E-D986-4D81-86BF-B7C8B0DE8594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2D377-B083-4B46-8FE4-1A0787263368}" type="pres">
      <dgm:prSet presAssocID="{5C9B590C-77B4-4D0F-BEFD-47FCE67C2CAC}" presName="sibTrans" presStyleCnt="0"/>
      <dgm:spPr/>
    </dgm:pt>
    <dgm:pt modelId="{90FE3115-70A2-4E2E-B997-20B5C7388006}" type="pres">
      <dgm:prSet presAssocID="{9954BAEC-AC20-4D92-80D3-6187674491D5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21B98C-4257-4ED1-90BC-098BB9122E70}" type="pres">
      <dgm:prSet presAssocID="{444A5B96-62C9-4290-990D-3D2106C8E6E8}" presName="sibTrans" presStyleCnt="0"/>
      <dgm:spPr/>
    </dgm:pt>
    <dgm:pt modelId="{4620A63D-976D-4315-8034-BBBA11410803}" type="pres">
      <dgm:prSet presAssocID="{A90147BC-1143-4AA4-8366-387C3FEAA563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6198DA-6F6B-492A-B17B-A423B1312066}" type="pres">
      <dgm:prSet presAssocID="{B07C55CE-9B2D-48C0-81F6-B3645D6547E9}" presName="sibTrans" presStyleCnt="0"/>
      <dgm:spPr/>
    </dgm:pt>
    <dgm:pt modelId="{8E3192B2-B85F-471E-932F-98F7F20B9BDC}" type="pres">
      <dgm:prSet presAssocID="{7AE47E22-EDF0-4DBC-8911-4B3762839C2D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3052C4-8603-4388-9E38-E8A80474095F}" type="pres">
      <dgm:prSet presAssocID="{EB32B68D-43D1-4EAB-A9FD-5145BDD7D726}" presName="sibTrans" presStyleCnt="0"/>
      <dgm:spPr/>
    </dgm:pt>
    <dgm:pt modelId="{F6491052-EEE0-4EC6-9CEC-978BDB80E52E}" type="pres">
      <dgm:prSet presAssocID="{78466651-0463-410A-88CA-3E558B2AA019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C5FE56-2B26-4D5F-B2E2-85AE1AE639D7}" type="pres">
      <dgm:prSet presAssocID="{2E3049D0-5A70-4A7A-8741-4A9D8E89D6A1}" presName="sibTrans" presStyleCnt="0"/>
      <dgm:spPr/>
    </dgm:pt>
    <dgm:pt modelId="{15471641-6019-436A-8137-6930FD8BC514}" type="pres">
      <dgm:prSet presAssocID="{5E4C7FF8-CA72-4B00-B4BE-05E4E1CB1E11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2178F0-4304-49BE-80AC-DC31036AF002}" type="pres">
      <dgm:prSet presAssocID="{32B79C05-1421-4FFE-8C81-63E8AC99A476}" presName="sibTrans" presStyleCnt="0"/>
      <dgm:spPr/>
    </dgm:pt>
    <dgm:pt modelId="{0B6CEE1F-F9DB-4AFE-962E-EA5817772D98}" type="pres">
      <dgm:prSet presAssocID="{33E043F4-1C03-47A2-AF53-8D6F432CB9F5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885857-D5A9-47C5-848B-E952BAF9ABCB}" srcId="{AA6D164D-7CBF-4B21-993D-C3867255D267}" destId="{A6B63CF5-1119-4E98-A394-A84A239CF043}" srcOrd="0" destOrd="0" parTransId="{A417F67A-345D-49DF-A93E-A9933CAC933F}" sibTransId="{B9E7B20C-B804-448A-86D3-A25A02544162}"/>
    <dgm:cxn modelId="{A18E3030-BFD7-4E62-B1ED-31E7FCE7027C}" type="presOf" srcId="{5E4C7FF8-CA72-4B00-B4BE-05E4E1CB1E11}" destId="{15471641-6019-436A-8137-6930FD8BC514}" srcOrd="0" destOrd="0" presId="urn:microsoft.com/office/officeart/2005/8/layout/default#2"/>
    <dgm:cxn modelId="{CA52C86C-0F53-4058-AC1F-D07A1D478F66}" srcId="{AA6D164D-7CBF-4B21-993D-C3867255D267}" destId="{9954BAEC-AC20-4D92-80D3-6187674491D5}" srcOrd="2" destOrd="0" parTransId="{C14C1DC7-449B-4616-803D-78F4BED9AEA7}" sibTransId="{444A5B96-62C9-4290-990D-3D2106C8E6E8}"/>
    <dgm:cxn modelId="{7A889E3B-1F71-44CF-91C7-E15B28CD4E9F}" type="presOf" srcId="{A6B63CF5-1119-4E98-A394-A84A239CF043}" destId="{696A6FF3-2425-4403-A4B9-5314BE8D26AB}" srcOrd="0" destOrd="0" presId="urn:microsoft.com/office/officeart/2005/8/layout/default#2"/>
    <dgm:cxn modelId="{81C1D772-FED3-40AA-AB88-899C9DF0065C}" srcId="{AA6D164D-7CBF-4B21-993D-C3867255D267}" destId="{5E4C7FF8-CA72-4B00-B4BE-05E4E1CB1E11}" srcOrd="6" destOrd="0" parTransId="{4D255EA0-7A9F-4313-845C-197274E44352}" sibTransId="{32B79C05-1421-4FFE-8C81-63E8AC99A476}"/>
    <dgm:cxn modelId="{E568A2C5-2ACC-4F13-8AD7-6C88749587CA}" type="presOf" srcId="{AA6D164D-7CBF-4B21-993D-C3867255D267}" destId="{BBCFFF36-C6D1-4C34-AB41-8AD2C1271B6A}" srcOrd="0" destOrd="0" presId="urn:microsoft.com/office/officeart/2005/8/layout/default#2"/>
    <dgm:cxn modelId="{0E5EF54C-386C-4EAF-BD98-78E17CCAF7BE}" srcId="{AA6D164D-7CBF-4B21-993D-C3867255D267}" destId="{78466651-0463-410A-88CA-3E558B2AA019}" srcOrd="5" destOrd="0" parTransId="{E87490E7-A4B8-4E01-B7F7-88D20CA54530}" sibTransId="{2E3049D0-5A70-4A7A-8741-4A9D8E89D6A1}"/>
    <dgm:cxn modelId="{3B6433A7-56B2-4741-B8E2-E4CC7AE303D8}" srcId="{AA6D164D-7CBF-4B21-993D-C3867255D267}" destId="{33E043F4-1C03-47A2-AF53-8D6F432CB9F5}" srcOrd="7" destOrd="0" parTransId="{2492700B-186B-496F-B8DD-94BF42603B3E}" sibTransId="{AE306AEC-EB8F-4A59-A6D5-44F683331800}"/>
    <dgm:cxn modelId="{DE0493AD-EC32-472F-98FE-CF5FCBDD9676}" type="presOf" srcId="{33E043F4-1C03-47A2-AF53-8D6F432CB9F5}" destId="{0B6CEE1F-F9DB-4AFE-962E-EA5817772D98}" srcOrd="0" destOrd="0" presId="urn:microsoft.com/office/officeart/2005/8/layout/default#2"/>
    <dgm:cxn modelId="{7D727DD4-AA39-4B99-8B41-6FD6330EAA0C}" type="presOf" srcId="{A90147BC-1143-4AA4-8366-387C3FEAA563}" destId="{4620A63D-976D-4315-8034-BBBA11410803}" srcOrd="0" destOrd="0" presId="urn:microsoft.com/office/officeart/2005/8/layout/default#2"/>
    <dgm:cxn modelId="{AAE077EF-7200-4E17-B084-86C623C65798}" srcId="{AA6D164D-7CBF-4B21-993D-C3867255D267}" destId="{7AE47E22-EDF0-4DBC-8911-4B3762839C2D}" srcOrd="4" destOrd="0" parTransId="{459D3D0C-9B3F-44FF-96EF-7C301D18C30D}" sibTransId="{EB32B68D-43D1-4EAB-A9FD-5145BDD7D726}"/>
    <dgm:cxn modelId="{0C112F50-AF22-481D-BF36-EC9C15EF0119}" type="presOf" srcId="{78466651-0463-410A-88CA-3E558B2AA019}" destId="{F6491052-EEE0-4EC6-9CEC-978BDB80E52E}" srcOrd="0" destOrd="0" presId="urn:microsoft.com/office/officeart/2005/8/layout/default#2"/>
    <dgm:cxn modelId="{3B3CF6B2-BC95-4813-82E0-3FB18BE191A5}" type="presOf" srcId="{9954BAEC-AC20-4D92-80D3-6187674491D5}" destId="{90FE3115-70A2-4E2E-B997-20B5C7388006}" srcOrd="0" destOrd="0" presId="urn:microsoft.com/office/officeart/2005/8/layout/default#2"/>
    <dgm:cxn modelId="{467343BF-5530-4462-9CAC-587D4F6FF60D}" srcId="{AA6D164D-7CBF-4B21-993D-C3867255D267}" destId="{53361E9E-D986-4D81-86BF-B7C8B0DE8594}" srcOrd="1" destOrd="0" parTransId="{14F5D965-84B3-40DA-9EDD-189D7D553657}" sibTransId="{5C9B590C-77B4-4D0F-BEFD-47FCE67C2CAC}"/>
    <dgm:cxn modelId="{37C8CCC7-C0B4-4ACE-8511-0A4356C27CB7}" type="presOf" srcId="{53361E9E-D986-4D81-86BF-B7C8B0DE8594}" destId="{CE5D088F-EC45-41B5-B796-A018E782DA7F}" srcOrd="0" destOrd="0" presId="urn:microsoft.com/office/officeart/2005/8/layout/default#2"/>
    <dgm:cxn modelId="{1BD7DD04-DA3C-407C-94F4-6B238B54FB9E}" srcId="{AA6D164D-7CBF-4B21-993D-C3867255D267}" destId="{A90147BC-1143-4AA4-8366-387C3FEAA563}" srcOrd="3" destOrd="0" parTransId="{93FB2CBE-48A9-4084-B0B1-5858C6BBA0EB}" sibTransId="{B07C55CE-9B2D-48C0-81F6-B3645D6547E9}"/>
    <dgm:cxn modelId="{6B4EAF87-2AE3-406C-B3EC-8644B900AE13}" type="presOf" srcId="{7AE47E22-EDF0-4DBC-8911-4B3762839C2D}" destId="{8E3192B2-B85F-471E-932F-98F7F20B9BDC}" srcOrd="0" destOrd="0" presId="urn:microsoft.com/office/officeart/2005/8/layout/default#2"/>
    <dgm:cxn modelId="{A2582F48-C16D-401F-93D7-D652CD6B0378}" type="presParOf" srcId="{BBCFFF36-C6D1-4C34-AB41-8AD2C1271B6A}" destId="{696A6FF3-2425-4403-A4B9-5314BE8D26AB}" srcOrd="0" destOrd="0" presId="urn:microsoft.com/office/officeart/2005/8/layout/default#2"/>
    <dgm:cxn modelId="{2150E7BD-2D1A-45D2-995A-A9DD3A9BBCF2}" type="presParOf" srcId="{BBCFFF36-C6D1-4C34-AB41-8AD2C1271B6A}" destId="{1FCB4C78-9707-450F-AA5D-BE5D692A05B5}" srcOrd="1" destOrd="0" presId="urn:microsoft.com/office/officeart/2005/8/layout/default#2"/>
    <dgm:cxn modelId="{35B5E99F-4055-495E-927A-F137EF31CE2E}" type="presParOf" srcId="{BBCFFF36-C6D1-4C34-AB41-8AD2C1271B6A}" destId="{CE5D088F-EC45-41B5-B796-A018E782DA7F}" srcOrd="2" destOrd="0" presId="urn:microsoft.com/office/officeart/2005/8/layout/default#2"/>
    <dgm:cxn modelId="{3E4E8F0D-A861-4CA0-BAAA-5C0BC6AE3D25}" type="presParOf" srcId="{BBCFFF36-C6D1-4C34-AB41-8AD2C1271B6A}" destId="{BA62D377-B083-4B46-8FE4-1A0787263368}" srcOrd="3" destOrd="0" presId="urn:microsoft.com/office/officeart/2005/8/layout/default#2"/>
    <dgm:cxn modelId="{D65FAF51-4936-4188-B1A3-0455D7740F74}" type="presParOf" srcId="{BBCFFF36-C6D1-4C34-AB41-8AD2C1271B6A}" destId="{90FE3115-70A2-4E2E-B997-20B5C7388006}" srcOrd="4" destOrd="0" presId="urn:microsoft.com/office/officeart/2005/8/layout/default#2"/>
    <dgm:cxn modelId="{0AF6A239-4045-47C9-B3F7-AA6A82F249F5}" type="presParOf" srcId="{BBCFFF36-C6D1-4C34-AB41-8AD2C1271B6A}" destId="{A121B98C-4257-4ED1-90BC-098BB9122E70}" srcOrd="5" destOrd="0" presId="urn:microsoft.com/office/officeart/2005/8/layout/default#2"/>
    <dgm:cxn modelId="{4F7E9612-65FE-44D2-942E-73EDB66FCD67}" type="presParOf" srcId="{BBCFFF36-C6D1-4C34-AB41-8AD2C1271B6A}" destId="{4620A63D-976D-4315-8034-BBBA11410803}" srcOrd="6" destOrd="0" presId="urn:microsoft.com/office/officeart/2005/8/layout/default#2"/>
    <dgm:cxn modelId="{A9D47CF4-5031-45CA-BC01-F9B86AFF3C7A}" type="presParOf" srcId="{BBCFFF36-C6D1-4C34-AB41-8AD2C1271B6A}" destId="{386198DA-6F6B-492A-B17B-A423B1312066}" srcOrd="7" destOrd="0" presId="urn:microsoft.com/office/officeart/2005/8/layout/default#2"/>
    <dgm:cxn modelId="{37AAE9B7-2A10-493C-B590-97C8B408A244}" type="presParOf" srcId="{BBCFFF36-C6D1-4C34-AB41-8AD2C1271B6A}" destId="{8E3192B2-B85F-471E-932F-98F7F20B9BDC}" srcOrd="8" destOrd="0" presId="urn:microsoft.com/office/officeart/2005/8/layout/default#2"/>
    <dgm:cxn modelId="{2CE1C4FB-A787-49DB-B135-A5D0C9AEBCA2}" type="presParOf" srcId="{BBCFFF36-C6D1-4C34-AB41-8AD2C1271B6A}" destId="{573052C4-8603-4388-9E38-E8A80474095F}" srcOrd="9" destOrd="0" presId="urn:microsoft.com/office/officeart/2005/8/layout/default#2"/>
    <dgm:cxn modelId="{2B939F66-3037-4363-9354-4E6B8849A32E}" type="presParOf" srcId="{BBCFFF36-C6D1-4C34-AB41-8AD2C1271B6A}" destId="{F6491052-EEE0-4EC6-9CEC-978BDB80E52E}" srcOrd="10" destOrd="0" presId="urn:microsoft.com/office/officeart/2005/8/layout/default#2"/>
    <dgm:cxn modelId="{33D97165-5E0B-42E1-B753-6C1563E67FB6}" type="presParOf" srcId="{BBCFFF36-C6D1-4C34-AB41-8AD2C1271B6A}" destId="{DDC5FE56-2B26-4D5F-B2E2-85AE1AE639D7}" srcOrd="11" destOrd="0" presId="urn:microsoft.com/office/officeart/2005/8/layout/default#2"/>
    <dgm:cxn modelId="{2423CDF0-68EE-4428-A983-3A6C2323050A}" type="presParOf" srcId="{BBCFFF36-C6D1-4C34-AB41-8AD2C1271B6A}" destId="{15471641-6019-436A-8137-6930FD8BC514}" srcOrd="12" destOrd="0" presId="urn:microsoft.com/office/officeart/2005/8/layout/default#2"/>
    <dgm:cxn modelId="{F3DFECFE-D48B-4F4E-9048-D169EB4D4BC1}" type="presParOf" srcId="{BBCFFF36-C6D1-4C34-AB41-8AD2C1271B6A}" destId="{F62178F0-4304-49BE-80AC-DC31036AF002}" srcOrd="13" destOrd="0" presId="urn:microsoft.com/office/officeart/2005/8/layout/default#2"/>
    <dgm:cxn modelId="{3BB00675-A530-449F-923A-F6CA4E53B8A6}" type="presParOf" srcId="{BBCFFF36-C6D1-4C34-AB41-8AD2C1271B6A}" destId="{0B6CEE1F-F9DB-4AFE-962E-EA5817772D98}" srcOrd="14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C0053B-C460-4514-8BAE-8987373004C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3C1B5A-8AFE-4480-AB40-2E00ACCECA9E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Предварительный этап</a:t>
          </a:r>
        </a:p>
        <a:p>
          <a:endParaRPr lang="ru-RU" dirty="0"/>
        </a:p>
      </dgm:t>
    </dgm:pt>
    <dgm:pt modelId="{7731CA62-3592-4C5A-A680-CF7000D936F6}" type="parTrans" cxnId="{7B5E3103-8308-4F1C-A377-9B176552EA39}">
      <dgm:prSet/>
      <dgm:spPr/>
      <dgm:t>
        <a:bodyPr/>
        <a:lstStyle/>
        <a:p>
          <a:endParaRPr lang="ru-RU"/>
        </a:p>
      </dgm:t>
    </dgm:pt>
    <dgm:pt modelId="{1619E500-5345-4E4D-9905-FECE705B5B34}" type="sibTrans" cxnId="{7B5E3103-8308-4F1C-A377-9B176552EA39}">
      <dgm:prSet/>
      <dgm:spPr/>
      <dgm:t>
        <a:bodyPr/>
        <a:lstStyle/>
        <a:p>
          <a:endParaRPr lang="ru-RU"/>
        </a:p>
      </dgm:t>
    </dgm:pt>
    <dgm:pt modelId="{F652618D-301A-4275-9D34-96D1342C3234}">
      <dgm:prSet phldrT="[Текст]"/>
      <dgm:spPr/>
      <dgm:t>
        <a:bodyPr/>
        <a:lstStyle/>
        <a:p>
          <a:r>
            <a:rPr lang="ru-RU" dirty="0" smtClean="0"/>
            <a:t>Сбор информации от заемщиков</a:t>
          </a:r>
          <a:endParaRPr lang="ru-RU" dirty="0"/>
        </a:p>
      </dgm:t>
    </dgm:pt>
    <dgm:pt modelId="{E02A3B95-D4AF-48DB-AFBF-89F33F55D60C}" type="parTrans" cxnId="{2C3ACF63-65A5-4322-8D16-869BCCDECE85}">
      <dgm:prSet/>
      <dgm:spPr/>
      <dgm:t>
        <a:bodyPr/>
        <a:lstStyle/>
        <a:p>
          <a:endParaRPr lang="ru-RU"/>
        </a:p>
      </dgm:t>
    </dgm:pt>
    <dgm:pt modelId="{36652999-B619-4454-BB82-0ADF8B0019E9}" type="sibTrans" cxnId="{2C3ACF63-65A5-4322-8D16-869BCCDECE85}">
      <dgm:prSet/>
      <dgm:spPr/>
      <dgm:t>
        <a:bodyPr/>
        <a:lstStyle/>
        <a:p>
          <a:endParaRPr lang="ru-RU"/>
        </a:p>
      </dgm:t>
    </dgm:pt>
    <dgm:pt modelId="{CBE8E01B-34A8-4223-A06D-AB5AE035CE5B}">
      <dgm:prSet phldrT="[Текст]"/>
      <dgm:spPr/>
      <dgm:t>
        <a:bodyPr/>
        <a:lstStyle/>
        <a:p>
          <a:r>
            <a:rPr lang="ru-RU" dirty="0" smtClean="0"/>
            <a:t>Сбор информации от финансовых институтов и регулирующих органов</a:t>
          </a:r>
          <a:endParaRPr lang="ru-RU" dirty="0"/>
        </a:p>
      </dgm:t>
    </dgm:pt>
    <dgm:pt modelId="{F37CD884-64ED-4110-B6EE-E58A7F542778}" type="parTrans" cxnId="{70AC5CD2-B377-45A5-AB4A-BCB2640884C2}">
      <dgm:prSet/>
      <dgm:spPr/>
      <dgm:t>
        <a:bodyPr/>
        <a:lstStyle/>
        <a:p>
          <a:endParaRPr lang="ru-RU"/>
        </a:p>
      </dgm:t>
    </dgm:pt>
    <dgm:pt modelId="{693283B4-4579-411C-8101-02423009D44E}" type="sibTrans" cxnId="{70AC5CD2-B377-45A5-AB4A-BCB2640884C2}">
      <dgm:prSet/>
      <dgm:spPr/>
      <dgm:t>
        <a:bodyPr/>
        <a:lstStyle/>
        <a:p>
          <a:endParaRPr lang="ru-RU"/>
        </a:p>
      </dgm:t>
    </dgm:pt>
    <dgm:pt modelId="{A7E541D5-DE50-4800-91F5-AFA34081FEE0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Выработка подходов</a:t>
          </a:r>
          <a:endParaRPr lang="ru-RU" dirty="0">
            <a:solidFill>
              <a:srgbClr val="002060"/>
            </a:solidFill>
          </a:endParaRPr>
        </a:p>
      </dgm:t>
    </dgm:pt>
    <dgm:pt modelId="{B9CB5064-9210-4C4B-A99C-8B932A8E9DEF}" type="parTrans" cxnId="{B58EEFA0-3EF6-4090-8A02-652FEFED088E}">
      <dgm:prSet/>
      <dgm:spPr/>
      <dgm:t>
        <a:bodyPr/>
        <a:lstStyle/>
        <a:p>
          <a:endParaRPr lang="ru-RU"/>
        </a:p>
      </dgm:t>
    </dgm:pt>
    <dgm:pt modelId="{909BF997-D6CA-481B-88FD-79DF37DCF1B9}" type="sibTrans" cxnId="{B58EEFA0-3EF6-4090-8A02-652FEFED088E}">
      <dgm:prSet/>
      <dgm:spPr/>
      <dgm:t>
        <a:bodyPr/>
        <a:lstStyle/>
        <a:p>
          <a:endParaRPr lang="ru-RU"/>
        </a:p>
      </dgm:t>
    </dgm:pt>
    <dgm:pt modelId="{978B7CD1-5D49-42B6-8960-E9562BF027A0}">
      <dgm:prSet phldrT="[Текст]"/>
      <dgm:spPr/>
      <dgm:t>
        <a:bodyPr/>
        <a:lstStyle/>
        <a:p>
          <a:r>
            <a:rPr lang="ru-RU" dirty="0" smtClean="0"/>
            <a:t>Обсуждение проблемы всеми заинтересованными сторонами, фиксация возможных точек согласия и расхождений</a:t>
          </a:r>
          <a:endParaRPr lang="ru-RU" dirty="0"/>
        </a:p>
      </dgm:t>
    </dgm:pt>
    <dgm:pt modelId="{6AF80F1A-5258-4F2A-988A-00A0540F83B7}" type="parTrans" cxnId="{C31BBD55-3F9B-465B-B546-B24CCD20735E}">
      <dgm:prSet/>
      <dgm:spPr/>
      <dgm:t>
        <a:bodyPr/>
        <a:lstStyle/>
        <a:p>
          <a:endParaRPr lang="ru-RU"/>
        </a:p>
      </dgm:t>
    </dgm:pt>
    <dgm:pt modelId="{8A01FC51-CF5D-4012-A57E-1616A4CF8903}" type="sibTrans" cxnId="{C31BBD55-3F9B-465B-B546-B24CCD20735E}">
      <dgm:prSet/>
      <dgm:spPr/>
      <dgm:t>
        <a:bodyPr/>
        <a:lstStyle/>
        <a:p>
          <a:endParaRPr lang="ru-RU"/>
        </a:p>
      </dgm:t>
    </dgm:pt>
    <dgm:pt modelId="{D85DBA10-F537-4226-BA03-B3A7F082BD51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Реализация решений</a:t>
          </a:r>
          <a:endParaRPr lang="ru-RU" dirty="0">
            <a:solidFill>
              <a:srgbClr val="002060"/>
            </a:solidFill>
          </a:endParaRPr>
        </a:p>
      </dgm:t>
    </dgm:pt>
    <dgm:pt modelId="{80FFAE05-CEC7-4CC5-B698-10FA79C8D3C5}" type="parTrans" cxnId="{80AA0A50-CA9D-49A4-AAAC-4EF82B9AC28A}">
      <dgm:prSet/>
      <dgm:spPr/>
      <dgm:t>
        <a:bodyPr/>
        <a:lstStyle/>
        <a:p>
          <a:endParaRPr lang="ru-RU"/>
        </a:p>
      </dgm:t>
    </dgm:pt>
    <dgm:pt modelId="{31159432-51B5-4D2C-B2BB-81EC6198475E}" type="sibTrans" cxnId="{80AA0A50-CA9D-49A4-AAAC-4EF82B9AC28A}">
      <dgm:prSet/>
      <dgm:spPr/>
      <dgm:t>
        <a:bodyPr/>
        <a:lstStyle/>
        <a:p>
          <a:endParaRPr lang="ru-RU"/>
        </a:p>
      </dgm:t>
    </dgm:pt>
    <dgm:pt modelId="{89121C3D-996D-44E8-8D0D-23FA4F238A07}">
      <dgm:prSet phldrT="[Текст]"/>
      <dgm:spPr/>
      <dgm:t>
        <a:bodyPr/>
        <a:lstStyle/>
        <a:p>
          <a:r>
            <a:rPr lang="ru-RU" dirty="0" smtClean="0"/>
            <a:t> Участие в разработке законодательных инициатив </a:t>
          </a:r>
          <a:endParaRPr lang="ru-RU" dirty="0"/>
        </a:p>
      </dgm:t>
    </dgm:pt>
    <dgm:pt modelId="{4B6DFC3B-DA7D-4D0C-834B-711BDC9022B5}" type="parTrans" cxnId="{25B660E9-4D03-4990-B6CD-C8FF51D0AE95}">
      <dgm:prSet/>
      <dgm:spPr/>
      <dgm:t>
        <a:bodyPr/>
        <a:lstStyle/>
        <a:p>
          <a:endParaRPr lang="ru-RU"/>
        </a:p>
      </dgm:t>
    </dgm:pt>
    <dgm:pt modelId="{E8A63369-7B40-4FBA-8BE7-95DCECA8C742}" type="sibTrans" cxnId="{25B660E9-4D03-4990-B6CD-C8FF51D0AE95}">
      <dgm:prSet/>
      <dgm:spPr/>
      <dgm:t>
        <a:bodyPr/>
        <a:lstStyle/>
        <a:p>
          <a:endParaRPr lang="ru-RU"/>
        </a:p>
      </dgm:t>
    </dgm:pt>
    <dgm:pt modelId="{7E4EAB29-DF75-475B-BF2E-AB82A6263AB3}">
      <dgm:prSet phldrT="[Текст]"/>
      <dgm:spPr/>
      <dgm:t>
        <a:bodyPr/>
        <a:lstStyle/>
        <a:p>
          <a:r>
            <a:rPr lang="ru-RU" dirty="0" smtClean="0"/>
            <a:t>Консультационное и юридическое сопровождение заемщиков, защита их интересов, в </a:t>
          </a:r>
          <a:r>
            <a:rPr lang="ru-RU" dirty="0" err="1" smtClean="0"/>
            <a:t>т.ч</a:t>
          </a:r>
          <a:r>
            <a:rPr lang="ru-RU" dirty="0" smtClean="0"/>
            <a:t>. судебная</a:t>
          </a:r>
          <a:endParaRPr lang="ru-RU" dirty="0"/>
        </a:p>
      </dgm:t>
    </dgm:pt>
    <dgm:pt modelId="{F5499826-B2DD-4BE8-9E6D-A8B4CD0F51E7}" type="parTrans" cxnId="{72268F20-C64C-4879-81C1-8937C2EE0F99}">
      <dgm:prSet/>
      <dgm:spPr/>
      <dgm:t>
        <a:bodyPr/>
        <a:lstStyle/>
        <a:p>
          <a:endParaRPr lang="ru-RU"/>
        </a:p>
      </dgm:t>
    </dgm:pt>
    <dgm:pt modelId="{409F9060-B9BF-4FB8-A190-14A7BE85C189}" type="sibTrans" cxnId="{72268F20-C64C-4879-81C1-8937C2EE0F99}">
      <dgm:prSet/>
      <dgm:spPr/>
      <dgm:t>
        <a:bodyPr/>
        <a:lstStyle/>
        <a:p>
          <a:endParaRPr lang="ru-RU"/>
        </a:p>
      </dgm:t>
    </dgm:pt>
    <dgm:pt modelId="{749DD554-E760-4571-8C16-53685670BFC6}">
      <dgm:prSet phldrT="[Текст]"/>
      <dgm:spPr/>
      <dgm:t>
        <a:bodyPr/>
        <a:lstStyle/>
        <a:p>
          <a:r>
            <a:rPr lang="ru-RU" dirty="0" smtClean="0"/>
            <a:t>Подготовка предложений по возможному выходу из кризисной ситуации, в том числе, на законодательном уровне</a:t>
          </a:r>
          <a:endParaRPr lang="ru-RU" dirty="0"/>
        </a:p>
      </dgm:t>
    </dgm:pt>
    <dgm:pt modelId="{C7F6F419-34FE-4E78-A68F-6BB88DBF8B22}" type="parTrans" cxnId="{3607F52E-B738-4268-95A3-862537F229B8}">
      <dgm:prSet/>
      <dgm:spPr/>
      <dgm:t>
        <a:bodyPr/>
        <a:lstStyle/>
        <a:p>
          <a:endParaRPr lang="ru-RU"/>
        </a:p>
      </dgm:t>
    </dgm:pt>
    <dgm:pt modelId="{5B37F16C-E2F5-47F2-80B9-10A65A3A0E19}" type="sibTrans" cxnId="{3607F52E-B738-4268-95A3-862537F229B8}">
      <dgm:prSet/>
      <dgm:spPr/>
      <dgm:t>
        <a:bodyPr/>
        <a:lstStyle/>
        <a:p>
          <a:endParaRPr lang="ru-RU"/>
        </a:p>
      </dgm:t>
    </dgm:pt>
    <dgm:pt modelId="{D92E033D-9595-4EA0-ACC2-EAA5B7889DA4}">
      <dgm:prSet phldrT="[Текст]"/>
      <dgm:spPr/>
      <dgm:t>
        <a:bodyPr/>
        <a:lstStyle/>
        <a:p>
          <a:r>
            <a:rPr lang="ru-RU" dirty="0" smtClean="0"/>
            <a:t>Разработка алгоритмов защиты интересов потребителей</a:t>
          </a:r>
          <a:endParaRPr lang="ru-RU" dirty="0"/>
        </a:p>
      </dgm:t>
    </dgm:pt>
    <dgm:pt modelId="{4E1D6443-E6B0-4916-B8DD-FCE75B32544C}" type="parTrans" cxnId="{45A12EDB-55C7-4158-8C0B-F3813C37B354}">
      <dgm:prSet/>
      <dgm:spPr/>
      <dgm:t>
        <a:bodyPr/>
        <a:lstStyle/>
        <a:p>
          <a:endParaRPr lang="ru-RU"/>
        </a:p>
      </dgm:t>
    </dgm:pt>
    <dgm:pt modelId="{110E52FE-B725-4A35-858E-A55BD7233080}" type="sibTrans" cxnId="{45A12EDB-55C7-4158-8C0B-F3813C37B354}">
      <dgm:prSet/>
      <dgm:spPr/>
      <dgm:t>
        <a:bodyPr/>
        <a:lstStyle/>
        <a:p>
          <a:endParaRPr lang="ru-RU"/>
        </a:p>
      </dgm:t>
    </dgm:pt>
    <dgm:pt modelId="{545386FB-DCDC-4424-85A2-60072F957A67}" type="pres">
      <dgm:prSet presAssocID="{45C0053B-C460-4514-8BAE-8987373004C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3DC45A4-EF1B-4435-A2F2-5EBC066F3F87}" type="pres">
      <dgm:prSet presAssocID="{9A3C1B5A-8AFE-4480-AB40-2E00ACCECA9E}" presName="composite" presStyleCnt="0"/>
      <dgm:spPr/>
    </dgm:pt>
    <dgm:pt modelId="{DE8B7485-09E9-41DD-8B73-74FF22D44F14}" type="pres">
      <dgm:prSet presAssocID="{9A3C1B5A-8AFE-4480-AB40-2E00ACCECA9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6751FF-4BCF-456E-9F07-3798D5E68684}" type="pres">
      <dgm:prSet presAssocID="{9A3C1B5A-8AFE-4480-AB40-2E00ACCECA9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377E65-8C8C-4657-98BA-A5B4F99C96BC}" type="pres">
      <dgm:prSet presAssocID="{1619E500-5345-4E4D-9905-FECE705B5B34}" presName="sp" presStyleCnt="0"/>
      <dgm:spPr/>
    </dgm:pt>
    <dgm:pt modelId="{7CF9BC19-C342-4E46-99EA-ED384DD4A094}" type="pres">
      <dgm:prSet presAssocID="{A7E541D5-DE50-4800-91F5-AFA34081FEE0}" presName="composite" presStyleCnt="0"/>
      <dgm:spPr/>
    </dgm:pt>
    <dgm:pt modelId="{5810D726-2193-42E7-AEB4-E6EB76029B5D}" type="pres">
      <dgm:prSet presAssocID="{A7E541D5-DE50-4800-91F5-AFA34081FEE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CD5005-2E9A-49C3-84D8-507BD13A6BF4}" type="pres">
      <dgm:prSet presAssocID="{A7E541D5-DE50-4800-91F5-AFA34081FEE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FFEBF4-369B-4743-BC82-81F84F6BD1FD}" type="pres">
      <dgm:prSet presAssocID="{909BF997-D6CA-481B-88FD-79DF37DCF1B9}" presName="sp" presStyleCnt="0"/>
      <dgm:spPr/>
    </dgm:pt>
    <dgm:pt modelId="{86FEE01A-F8E3-4E3B-824B-D6B1217CC516}" type="pres">
      <dgm:prSet presAssocID="{D85DBA10-F537-4226-BA03-B3A7F082BD51}" presName="composite" presStyleCnt="0"/>
      <dgm:spPr/>
    </dgm:pt>
    <dgm:pt modelId="{3AE1F7B7-602A-4FDE-9BFD-2817A74FDB02}" type="pres">
      <dgm:prSet presAssocID="{D85DBA10-F537-4226-BA03-B3A7F082BD5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F85108-EEA5-4D87-BB71-55FD333F6762}" type="pres">
      <dgm:prSet presAssocID="{D85DBA10-F537-4226-BA03-B3A7F082BD5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07F52E-B738-4268-95A3-862537F229B8}" srcId="{A7E541D5-DE50-4800-91F5-AFA34081FEE0}" destId="{749DD554-E760-4571-8C16-53685670BFC6}" srcOrd="1" destOrd="0" parTransId="{C7F6F419-34FE-4E78-A68F-6BB88DBF8B22}" sibTransId="{5B37F16C-E2F5-47F2-80B9-10A65A3A0E19}"/>
    <dgm:cxn modelId="{13020BF9-8465-45EA-AA21-5D51F201679D}" type="presOf" srcId="{9A3C1B5A-8AFE-4480-AB40-2E00ACCECA9E}" destId="{DE8B7485-09E9-41DD-8B73-74FF22D44F14}" srcOrd="0" destOrd="0" presId="urn:microsoft.com/office/officeart/2005/8/layout/chevron2"/>
    <dgm:cxn modelId="{C31BBD55-3F9B-465B-B546-B24CCD20735E}" srcId="{A7E541D5-DE50-4800-91F5-AFA34081FEE0}" destId="{978B7CD1-5D49-42B6-8960-E9562BF027A0}" srcOrd="0" destOrd="0" parTransId="{6AF80F1A-5258-4F2A-988A-00A0540F83B7}" sibTransId="{8A01FC51-CF5D-4012-A57E-1616A4CF8903}"/>
    <dgm:cxn modelId="{531ECE8A-068F-4AEA-AFE1-567F752F7856}" type="presOf" srcId="{89121C3D-996D-44E8-8D0D-23FA4F238A07}" destId="{56F85108-EEA5-4D87-BB71-55FD333F6762}" srcOrd="0" destOrd="0" presId="urn:microsoft.com/office/officeart/2005/8/layout/chevron2"/>
    <dgm:cxn modelId="{45A12EDB-55C7-4158-8C0B-F3813C37B354}" srcId="{A7E541D5-DE50-4800-91F5-AFA34081FEE0}" destId="{D92E033D-9595-4EA0-ACC2-EAA5B7889DA4}" srcOrd="2" destOrd="0" parTransId="{4E1D6443-E6B0-4916-B8DD-FCE75B32544C}" sibTransId="{110E52FE-B725-4A35-858E-A55BD7233080}"/>
    <dgm:cxn modelId="{B58EEFA0-3EF6-4090-8A02-652FEFED088E}" srcId="{45C0053B-C460-4514-8BAE-8987373004CD}" destId="{A7E541D5-DE50-4800-91F5-AFA34081FEE0}" srcOrd="1" destOrd="0" parTransId="{B9CB5064-9210-4C4B-A99C-8B932A8E9DEF}" sibTransId="{909BF997-D6CA-481B-88FD-79DF37DCF1B9}"/>
    <dgm:cxn modelId="{DDAE1DE1-F0B6-4C83-A47F-0C27C00EA02B}" type="presOf" srcId="{7E4EAB29-DF75-475B-BF2E-AB82A6263AB3}" destId="{56F85108-EEA5-4D87-BB71-55FD333F6762}" srcOrd="0" destOrd="1" presId="urn:microsoft.com/office/officeart/2005/8/layout/chevron2"/>
    <dgm:cxn modelId="{A49A018C-10AB-4579-A290-99441740E366}" type="presOf" srcId="{978B7CD1-5D49-42B6-8960-E9562BF027A0}" destId="{10CD5005-2E9A-49C3-84D8-507BD13A6BF4}" srcOrd="0" destOrd="0" presId="urn:microsoft.com/office/officeart/2005/8/layout/chevron2"/>
    <dgm:cxn modelId="{7B5E3103-8308-4F1C-A377-9B176552EA39}" srcId="{45C0053B-C460-4514-8BAE-8987373004CD}" destId="{9A3C1B5A-8AFE-4480-AB40-2E00ACCECA9E}" srcOrd="0" destOrd="0" parTransId="{7731CA62-3592-4C5A-A680-CF7000D936F6}" sibTransId="{1619E500-5345-4E4D-9905-FECE705B5B34}"/>
    <dgm:cxn modelId="{25B660E9-4D03-4990-B6CD-C8FF51D0AE95}" srcId="{D85DBA10-F537-4226-BA03-B3A7F082BD51}" destId="{89121C3D-996D-44E8-8D0D-23FA4F238A07}" srcOrd="0" destOrd="0" parTransId="{4B6DFC3B-DA7D-4D0C-834B-711BDC9022B5}" sibTransId="{E8A63369-7B40-4FBA-8BE7-95DCECA8C742}"/>
    <dgm:cxn modelId="{2C3ACF63-65A5-4322-8D16-869BCCDECE85}" srcId="{9A3C1B5A-8AFE-4480-AB40-2E00ACCECA9E}" destId="{F652618D-301A-4275-9D34-96D1342C3234}" srcOrd="0" destOrd="0" parTransId="{E02A3B95-D4AF-48DB-AFBF-89F33F55D60C}" sibTransId="{36652999-B619-4454-BB82-0ADF8B0019E9}"/>
    <dgm:cxn modelId="{DB8C3CFA-2A29-4083-97D6-F80817E83C79}" type="presOf" srcId="{D85DBA10-F537-4226-BA03-B3A7F082BD51}" destId="{3AE1F7B7-602A-4FDE-9BFD-2817A74FDB02}" srcOrd="0" destOrd="0" presId="urn:microsoft.com/office/officeart/2005/8/layout/chevron2"/>
    <dgm:cxn modelId="{A0A086B1-BCF1-4521-AC22-A260EDCBE705}" type="presOf" srcId="{F652618D-301A-4275-9D34-96D1342C3234}" destId="{746751FF-4BCF-456E-9F07-3798D5E68684}" srcOrd="0" destOrd="0" presId="urn:microsoft.com/office/officeart/2005/8/layout/chevron2"/>
    <dgm:cxn modelId="{E9DD958B-C420-41B1-A0CF-C4044F9C7D3B}" type="presOf" srcId="{749DD554-E760-4571-8C16-53685670BFC6}" destId="{10CD5005-2E9A-49C3-84D8-507BD13A6BF4}" srcOrd="0" destOrd="1" presId="urn:microsoft.com/office/officeart/2005/8/layout/chevron2"/>
    <dgm:cxn modelId="{3878B9CF-457D-446C-B23D-3CFAB6D6BDE8}" type="presOf" srcId="{45C0053B-C460-4514-8BAE-8987373004CD}" destId="{545386FB-DCDC-4424-85A2-60072F957A67}" srcOrd="0" destOrd="0" presId="urn:microsoft.com/office/officeart/2005/8/layout/chevron2"/>
    <dgm:cxn modelId="{70AC5CD2-B377-45A5-AB4A-BCB2640884C2}" srcId="{9A3C1B5A-8AFE-4480-AB40-2E00ACCECA9E}" destId="{CBE8E01B-34A8-4223-A06D-AB5AE035CE5B}" srcOrd="1" destOrd="0" parTransId="{F37CD884-64ED-4110-B6EE-E58A7F542778}" sibTransId="{693283B4-4579-411C-8101-02423009D44E}"/>
    <dgm:cxn modelId="{EB101E20-5E89-4696-962A-DBAFC87F9A7A}" type="presOf" srcId="{CBE8E01B-34A8-4223-A06D-AB5AE035CE5B}" destId="{746751FF-4BCF-456E-9F07-3798D5E68684}" srcOrd="0" destOrd="1" presId="urn:microsoft.com/office/officeart/2005/8/layout/chevron2"/>
    <dgm:cxn modelId="{72268F20-C64C-4879-81C1-8937C2EE0F99}" srcId="{D85DBA10-F537-4226-BA03-B3A7F082BD51}" destId="{7E4EAB29-DF75-475B-BF2E-AB82A6263AB3}" srcOrd="1" destOrd="0" parTransId="{F5499826-B2DD-4BE8-9E6D-A8B4CD0F51E7}" sibTransId="{409F9060-B9BF-4FB8-A190-14A7BE85C189}"/>
    <dgm:cxn modelId="{C7C1FDED-06FB-4FB7-8E7C-6B848D067C08}" type="presOf" srcId="{D92E033D-9595-4EA0-ACC2-EAA5B7889DA4}" destId="{10CD5005-2E9A-49C3-84D8-507BD13A6BF4}" srcOrd="0" destOrd="2" presId="urn:microsoft.com/office/officeart/2005/8/layout/chevron2"/>
    <dgm:cxn modelId="{B87E8CE7-2CD5-44FB-BC2D-2153FAE8EAF4}" type="presOf" srcId="{A7E541D5-DE50-4800-91F5-AFA34081FEE0}" destId="{5810D726-2193-42E7-AEB4-E6EB76029B5D}" srcOrd="0" destOrd="0" presId="urn:microsoft.com/office/officeart/2005/8/layout/chevron2"/>
    <dgm:cxn modelId="{80AA0A50-CA9D-49A4-AAAC-4EF82B9AC28A}" srcId="{45C0053B-C460-4514-8BAE-8987373004CD}" destId="{D85DBA10-F537-4226-BA03-B3A7F082BD51}" srcOrd="2" destOrd="0" parTransId="{80FFAE05-CEC7-4CC5-B698-10FA79C8D3C5}" sibTransId="{31159432-51B5-4D2C-B2BB-81EC6198475E}"/>
    <dgm:cxn modelId="{0A69177E-F4A2-4CDB-BD92-BEB6ABF585E0}" type="presParOf" srcId="{545386FB-DCDC-4424-85A2-60072F957A67}" destId="{C3DC45A4-EF1B-4435-A2F2-5EBC066F3F87}" srcOrd="0" destOrd="0" presId="urn:microsoft.com/office/officeart/2005/8/layout/chevron2"/>
    <dgm:cxn modelId="{0436794E-222E-4FF3-B858-C670532475EB}" type="presParOf" srcId="{C3DC45A4-EF1B-4435-A2F2-5EBC066F3F87}" destId="{DE8B7485-09E9-41DD-8B73-74FF22D44F14}" srcOrd="0" destOrd="0" presId="urn:microsoft.com/office/officeart/2005/8/layout/chevron2"/>
    <dgm:cxn modelId="{3DD24E69-FF13-4CFF-B785-031BC1A59162}" type="presParOf" srcId="{C3DC45A4-EF1B-4435-A2F2-5EBC066F3F87}" destId="{746751FF-4BCF-456E-9F07-3798D5E68684}" srcOrd="1" destOrd="0" presId="urn:microsoft.com/office/officeart/2005/8/layout/chevron2"/>
    <dgm:cxn modelId="{EB3A1D0C-A5CA-4898-BD9E-F6E6303C4F45}" type="presParOf" srcId="{545386FB-DCDC-4424-85A2-60072F957A67}" destId="{08377E65-8C8C-4657-98BA-A5B4F99C96BC}" srcOrd="1" destOrd="0" presId="urn:microsoft.com/office/officeart/2005/8/layout/chevron2"/>
    <dgm:cxn modelId="{55B8B353-F75C-4875-BAAA-BB06B3CC9B43}" type="presParOf" srcId="{545386FB-DCDC-4424-85A2-60072F957A67}" destId="{7CF9BC19-C342-4E46-99EA-ED384DD4A094}" srcOrd="2" destOrd="0" presId="urn:microsoft.com/office/officeart/2005/8/layout/chevron2"/>
    <dgm:cxn modelId="{1F64F679-1AE6-4591-A739-1AA9495D0F90}" type="presParOf" srcId="{7CF9BC19-C342-4E46-99EA-ED384DD4A094}" destId="{5810D726-2193-42E7-AEB4-E6EB76029B5D}" srcOrd="0" destOrd="0" presId="urn:microsoft.com/office/officeart/2005/8/layout/chevron2"/>
    <dgm:cxn modelId="{A965D91E-AAF7-4221-B8D5-2E199CF71CB9}" type="presParOf" srcId="{7CF9BC19-C342-4E46-99EA-ED384DD4A094}" destId="{10CD5005-2E9A-49C3-84D8-507BD13A6BF4}" srcOrd="1" destOrd="0" presId="urn:microsoft.com/office/officeart/2005/8/layout/chevron2"/>
    <dgm:cxn modelId="{9DAD822C-900E-4692-BD39-3D1F4690CB07}" type="presParOf" srcId="{545386FB-DCDC-4424-85A2-60072F957A67}" destId="{DFFFEBF4-369B-4743-BC82-81F84F6BD1FD}" srcOrd="3" destOrd="0" presId="urn:microsoft.com/office/officeart/2005/8/layout/chevron2"/>
    <dgm:cxn modelId="{35F98871-F44D-45B0-80D2-B856D314A98E}" type="presParOf" srcId="{545386FB-DCDC-4424-85A2-60072F957A67}" destId="{86FEE01A-F8E3-4E3B-824B-D6B1217CC516}" srcOrd="4" destOrd="0" presId="urn:microsoft.com/office/officeart/2005/8/layout/chevron2"/>
    <dgm:cxn modelId="{1EF342F9-6657-4852-AE49-17CB8983EAA2}" type="presParOf" srcId="{86FEE01A-F8E3-4E3B-824B-D6B1217CC516}" destId="{3AE1F7B7-602A-4FDE-9BFD-2817A74FDB02}" srcOrd="0" destOrd="0" presId="urn:microsoft.com/office/officeart/2005/8/layout/chevron2"/>
    <dgm:cxn modelId="{1A3996F1-BD1F-4F76-A10A-39E2D7D6C93D}" type="presParOf" srcId="{86FEE01A-F8E3-4E3B-824B-D6B1217CC516}" destId="{56F85108-EEA5-4D87-BB71-55FD333F676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B8C295-A50C-4266-9468-489E54EEE54B}">
      <dsp:nvSpPr>
        <dsp:cNvPr id="0" name=""/>
        <dsp:cNvSpPr/>
      </dsp:nvSpPr>
      <dsp:spPr>
        <a:xfrm>
          <a:off x="3216" y="1600"/>
          <a:ext cx="8706535" cy="930611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accent6"/>
              </a:solidFill>
            </a:rPr>
            <a:t>18 декабря 2014 года решением Консультативного Совета </a:t>
          </a:r>
          <a:r>
            <a:rPr lang="ru-RU" sz="2500" kern="1200" dirty="0" err="1" smtClean="0">
              <a:solidFill>
                <a:schemeClr val="accent6"/>
              </a:solidFill>
            </a:rPr>
            <a:t>Роспотребнадзора</a:t>
          </a:r>
          <a:r>
            <a:rPr lang="ru-RU" sz="2500" kern="1200" dirty="0" smtClean="0">
              <a:solidFill>
                <a:schemeClr val="accent6"/>
              </a:solidFill>
            </a:rPr>
            <a:t> созданы 2 Рабочие группы</a:t>
          </a:r>
          <a:endParaRPr lang="ru-RU" sz="2500" kern="1200" dirty="0">
            <a:solidFill>
              <a:schemeClr val="accent6"/>
            </a:solidFill>
          </a:endParaRPr>
        </a:p>
      </dsp:txBody>
      <dsp:txXfrm>
        <a:off x="3216" y="1600"/>
        <a:ext cx="8706535" cy="930611"/>
      </dsp:txXfrm>
    </dsp:sp>
    <dsp:sp modelId="{4758429F-76BC-4F1F-BEFB-CBF7432C352D}">
      <dsp:nvSpPr>
        <dsp:cNvPr id="0" name=""/>
        <dsp:cNvSpPr/>
      </dsp:nvSpPr>
      <dsp:spPr>
        <a:xfrm>
          <a:off x="3216" y="1244789"/>
          <a:ext cx="4177800" cy="2221825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accent6"/>
              </a:solidFill>
            </a:rPr>
            <a:t>По обеспечению мониторинга соблюдения прав потребителей при оказании услуг потребительского кредитования в иностранной валюте </a:t>
          </a:r>
          <a:endParaRPr lang="ru-RU" sz="2100" kern="1200" dirty="0">
            <a:solidFill>
              <a:schemeClr val="accent6"/>
            </a:solidFill>
          </a:endParaRPr>
        </a:p>
      </dsp:txBody>
      <dsp:txXfrm>
        <a:off x="3216" y="1244789"/>
        <a:ext cx="4177800" cy="2221825"/>
      </dsp:txXfrm>
    </dsp:sp>
    <dsp:sp modelId="{15CC2616-DFEF-491C-85FF-DC0DEBB98FD5}">
      <dsp:nvSpPr>
        <dsp:cNvPr id="0" name=""/>
        <dsp:cNvSpPr/>
      </dsp:nvSpPr>
      <dsp:spPr>
        <a:xfrm>
          <a:off x="4531951" y="1244789"/>
          <a:ext cx="4177800" cy="2221825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accent6"/>
              </a:solidFill>
            </a:rPr>
            <a:t>По проблемам законодательства, регулирующего порядок банкротства физических </a:t>
          </a:r>
          <a:r>
            <a:rPr lang="ru-RU" sz="2100" kern="1200" dirty="0" smtClean="0">
              <a:solidFill>
                <a:schemeClr val="accent6"/>
              </a:solidFill>
            </a:rPr>
            <a:t>лиц</a:t>
          </a:r>
          <a:endParaRPr lang="ru-RU" sz="2100" kern="1200" dirty="0">
            <a:solidFill>
              <a:schemeClr val="accent6"/>
            </a:solidFill>
          </a:endParaRPr>
        </a:p>
      </dsp:txBody>
      <dsp:txXfrm>
        <a:off x="4531951" y="1244789"/>
        <a:ext cx="4177800" cy="222182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6A6FF3-2425-4403-A4B9-5314BE8D26AB}">
      <dsp:nvSpPr>
        <dsp:cNvPr id="0" name=""/>
        <dsp:cNvSpPr/>
      </dsp:nvSpPr>
      <dsp:spPr>
        <a:xfrm>
          <a:off x="2594" y="185938"/>
          <a:ext cx="2058556" cy="12351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</a:rPr>
            <a:t>Лавинообразный рост задолженности заемщиков с октября 2014 г по январь 2015 г., резкий рост </a:t>
          </a:r>
          <a:r>
            <a:rPr lang="ru-RU" sz="1400" kern="1200" dirty="0" smtClean="0">
              <a:solidFill>
                <a:srgbClr val="002060"/>
              </a:solidFill>
            </a:rPr>
            <a:t>просрочек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2594" y="185938"/>
        <a:ext cx="2058556" cy="1235134"/>
      </dsp:txXfrm>
    </dsp:sp>
    <dsp:sp modelId="{CE5D088F-EC45-41B5-B796-A018E782DA7F}">
      <dsp:nvSpPr>
        <dsp:cNvPr id="0" name=""/>
        <dsp:cNvSpPr/>
      </dsp:nvSpPr>
      <dsp:spPr>
        <a:xfrm>
          <a:off x="2267007" y="185938"/>
          <a:ext cx="2058556" cy="12351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</a:rPr>
            <a:t>Нежелание банков идти на реструктуризацию кредитов и конвертацию обязательств в рубли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2267007" y="185938"/>
        <a:ext cx="2058556" cy="1235134"/>
      </dsp:txXfrm>
    </dsp:sp>
    <dsp:sp modelId="{90FE3115-70A2-4E2E-B997-20B5C7388006}">
      <dsp:nvSpPr>
        <dsp:cNvPr id="0" name=""/>
        <dsp:cNvSpPr/>
      </dsp:nvSpPr>
      <dsp:spPr>
        <a:xfrm>
          <a:off x="4531419" y="185938"/>
          <a:ext cx="2058556" cy="12351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</a:rPr>
            <a:t>Отсутствие у банков механизмов льготной конвертации валютных обязательств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4531419" y="185938"/>
        <a:ext cx="2058556" cy="1235134"/>
      </dsp:txXfrm>
    </dsp:sp>
    <dsp:sp modelId="{4620A63D-976D-4315-8034-BBBA11410803}">
      <dsp:nvSpPr>
        <dsp:cNvPr id="0" name=""/>
        <dsp:cNvSpPr/>
      </dsp:nvSpPr>
      <dsp:spPr>
        <a:xfrm>
          <a:off x="6795832" y="185938"/>
          <a:ext cx="2058556" cy="12351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</a:rPr>
            <a:t>Отсутствие государственной поддержки  ипотечных заемщиков, попавших в сложную ситуацию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6795832" y="185938"/>
        <a:ext cx="2058556" cy="1235134"/>
      </dsp:txXfrm>
    </dsp:sp>
    <dsp:sp modelId="{8E3192B2-B85F-471E-932F-98F7F20B9BDC}">
      <dsp:nvSpPr>
        <dsp:cNvPr id="0" name=""/>
        <dsp:cNvSpPr/>
      </dsp:nvSpPr>
      <dsp:spPr>
        <a:xfrm>
          <a:off x="1134801" y="1626927"/>
          <a:ext cx="2058556" cy="12351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</a:rPr>
            <a:t>Отсутствие судебных механизмов защиты заемщика (закон о банкротстве)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1134801" y="1626927"/>
        <a:ext cx="2058556" cy="1235134"/>
      </dsp:txXfrm>
    </dsp:sp>
    <dsp:sp modelId="{F6491052-EEE0-4EC6-9CEC-978BDB80E52E}">
      <dsp:nvSpPr>
        <dsp:cNvPr id="0" name=""/>
        <dsp:cNvSpPr/>
      </dsp:nvSpPr>
      <dsp:spPr>
        <a:xfrm>
          <a:off x="3399213" y="1626927"/>
          <a:ext cx="2058556" cy="12351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</a:rPr>
            <a:t>Отсутствие прямого диалога между сторонами 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3399213" y="1626927"/>
        <a:ext cx="2058556" cy="1235134"/>
      </dsp:txXfrm>
    </dsp:sp>
    <dsp:sp modelId="{15471641-6019-436A-8137-6930FD8BC514}">
      <dsp:nvSpPr>
        <dsp:cNvPr id="0" name=""/>
        <dsp:cNvSpPr/>
      </dsp:nvSpPr>
      <dsp:spPr>
        <a:xfrm>
          <a:off x="5663626" y="1626927"/>
          <a:ext cx="2058556" cy="12351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</a:rPr>
            <a:t>Крайне высокие краткосрочные валютные риски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5663626" y="1626927"/>
        <a:ext cx="2058556" cy="123513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6A6FF3-2425-4403-A4B9-5314BE8D26AB}">
      <dsp:nvSpPr>
        <dsp:cNvPr id="0" name=""/>
        <dsp:cNvSpPr/>
      </dsp:nvSpPr>
      <dsp:spPr>
        <a:xfrm>
          <a:off x="2594" y="185938"/>
          <a:ext cx="2058556" cy="12351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</a:rPr>
            <a:t>На протяжении последних нескольких лет рост числа просрочек по потребительским займам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2594" y="185938"/>
        <a:ext cx="2058556" cy="1235134"/>
      </dsp:txXfrm>
    </dsp:sp>
    <dsp:sp modelId="{CE5D088F-EC45-41B5-B796-A018E782DA7F}">
      <dsp:nvSpPr>
        <dsp:cNvPr id="0" name=""/>
        <dsp:cNvSpPr/>
      </dsp:nvSpPr>
      <dsp:spPr>
        <a:xfrm>
          <a:off x="2267007" y="185938"/>
          <a:ext cx="2058556" cy="12351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</a:rPr>
            <a:t>Рост безнадежных долгов в сегменте </a:t>
          </a:r>
          <a:r>
            <a:rPr lang="ru-RU" sz="1400" kern="1200" dirty="0" err="1" smtClean="0">
              <a:solidFill>
                <a:srgbClr val="002060"/>
              </a:solidFill>
            </a:rPr>
            <a:t>беззалогового</a:t>
          </a:r>
          <a:r>
            <a:rPr lang="ru-RU" sz="1400" kern="1200" dirty="0" smtClean="0">
              <a:solidFill>
                <a:srgbClr val="002060"/>
              </a:solidFill>
            </a:rPr>
            <a:t> кредитования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2267007" y="185938"/>
        <a:ext cx="2058556" cy="1235134"/>
      </dsp:txXfrm>
    </dsp:sp>
    <dsp:sp modelId="{90FE3115-70A2-4E2E-B997-20B5C7388006}">
      <dsp:nvSpPr>
        <dsp:cNvPr id="0" name=""/>
        <dsp:cNvSpPr/>
      </dsp:nvSpPr>
      <dsp:spPr>
        <a:xfrm>
          <a:off x="4531419" y="185938"/>
          <a:ext cx="2058556" cy="12351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</a:rPr>
            <a:t>Ситуация близкая к критической в сегменте малообеспеченных заемщиков, а также в ряде регионов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4531419" y="185938"/>
        <a:ext cx="2058556" cy="1235134"/>
      </dsp:txXfrm>
    </dsp:sp>
    <dsp:sp modelId="{4620A63D-976D-4315-8034-BBBA11410803}">
      <dsp:nvSpPr>
        <dsp:cNvPr id="0" name=""/>
        <dsp:cNvSpPr/>
      </dsp:nvSpPr>
      <dsp:spPr>
        <a:xfrm>
          <a:off x="6795832" y="185938"/>
          <a:ext cx="2058556" cy="12351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</a:rPr>
            <a:t>Отсутствие в большинстве банков механизмов реструктуризации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6795832" y="185938"/>
        <a:ext cx="2058556" cy="1235134"/>
      </dsp:txXfrm>
    </dsp:sp>
    <dsp:sp modelId="{8E3192B2-B85F-471E-932F-98F7F20B9BDC}">
      <dsp:nvSpPr>
        <dsp:cNvPr id="0" name=""/>
        <dsp:cNvSpPr/>
      </dsp:nvSpPr>
      <dsp:spPr>
        <a:xfrm>
          <a:off x="2594" y="1626927"/>
          <a:ext cx="2058556" cy="12351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</a:rPr>
            <a:t>Неразвитость механизмов досудебного урегулирования, в том числе коллекторами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2594" y="1626927"/>
        <a:ext cx="2058556" cy="1235134"/>
      </dsp:txXfrm>
    </dsp:sp>
    <dsp:sp modelId="{F6491052-EEE0-4EC6-9CEC-978BDB80E52E}">
      <dsp:nvSpPr>
        <dsp:cNvPr id="0" name=""/>
        <dsp:cNvSpPr/>
      </dsp:nvSpPr>
      <dsp:spPr>
        <a:xfrm>
          <a:off x="2267007" y="1626927"/>
          <a:ext cx="2058556" cy="12351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</a:rPr>
            <a:t>Почти полное отсутствие судебной практики по регулированию кредитных отношений с физическими лицами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2267007" y="1626927"/>
        <a:ext cx="2058556" cy="1235134"/>
      </dsp:txXfrm>
    </dsp:sp>
    <dsp:sp modelId="{15471641-6019-436A-8137-6930FD8BC514}">
      <dsp:nvSpPr>
        <dsp:cNvPr id="0" name=""/>
        <dsp:cNvSpPr/>
      </dsp:nvSpPr>
      <dsp:spPr>
        <a:xfrm>
          <a:off x="4531419" y="1626927"/>
          <a:ext cx="2058556" cy="12351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</a:rPr>
            <a:t>Неготовность заемщиков решать проблемы через суд, страх стать банкротом, низкая финансовая грамотность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4531419" y="1626927"/>
        <a:ext cx="2058556" cy="1235134"/>
      </dsp:txXfrm>
    </dsp:sp>
    <dsp:sp modelId="{0B6CEE1F-F9DB-4AFE-962E-EA5817772D98}">
      <dsp:nvSpPr>
        <dsp:cNvPr id="0" name=""/>
        <dsp:cNvSpPr/>
      </dsp:nvSpPr>
      <dsp:spPr>
        <a:xfrm>
          <a:off x="6795832" y="1626927"/>
          <a:ext cx="2058556" cy="12351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</a:rPr>
            <a:t>Отсутствие специализированных институтов, готовых  заниматься банкротством </a:t>
          </a:r>
          <a:r>
            <a:rPr lang="ru-RU" sz="1400" kern="1200" dirty="0" smtClean="0">
              <a:solidFill>
                <a:srgbClr val="002060"/>
              </a:solidFill>
            </a:rPr>
            <a:t>граждан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6795832" y="1626927"/>
        <a:ext cx="2058556" cy="123513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8B7485-09E9-41DD-8B73-74FF22D44F14}">
      <dsp:nvSpPr>
        <dsp:cNvPr id="0" name=""/>
        <dsp:cNvSpPr/>
      </dsp:nvSpPr>
      <dsp:spPr>
        <a:xfrm rot="5400000">
          <a:off x="-203345" y="203838"/>
          <a:ext cx="1355634" cy="9489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solidFill>
                <a:srgbClr val="002060"/>
              </a:solidFill>
            </a:rPr>
            <a:t>Предварительный этап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 rot="5400000">
        <a:off x="-203345" y="203838"/>
        <a:ext cx="1355634" cy="948944"/>
      </dsp:txXfrm>
    </dsp:sp>
    <dsp:sp modelId="{746751FF-4BCF-456E-9F07-3798D5E68684}">
      <dsp:nvSpPr>
        <dsp:cNvPr id="0" name=""/>
        <dsp:cNvSpPr/>
      </dsp:nvSpPr>
      <dsp:spPr>
        <a:xfrm rot="5400000">
          <a:off x="3562282" y="-2612845"/>
          <a:ext cx="881162" cy="61078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Сбор информации от заемщиков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Сбор информации от финансовых институтов и регулирующих органов</a:t>
          </a:r>
          <a:endParaRPr lang="ru-RU" sz="1100" kern="1200" dirty="0"/>
        </a:p>
      </dsp:txBody>
      <dsp:txXfrm rot="5400000">
        <a:off x="3562282" y="-2612845"/>
        <a:ext cx="881162" cy="6107839"/>
      </dsp:txXfrm>
    </dsp:sp>
    <dsp:sp modelId="{5810D726-2193-42E7-AEB4-E6EB76029B5D}">
      <dsp:nvSpPr>
        <dsp:cNvPr id="0" name=""/>
        <dsp:cNvSpPr/>
      </dsp:nvSpPr>
      <dsp:spPr>
        <a:xfrm rot="5400000">
          <a:off x="-203345" y="1361731"/>
          <a:ext cx="1355634" cy="9489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solidFill>
                <a:srgbClr val="002060"/>
              </a:solidFill>
            </a:rPr>
            <a:t>Выработка подходов</a:t>
          </a:r>
          <a:endParaRPr lang="ru-RU" sz="800" kern="1200" dirty="0">
            <a:solidFill>
              <a:srgbClr val="002060"/>
            </a:solidFill>
          </a:endParaRPr>
        </a:p>
      </dsp:txBody>
      <dsp:txXfrm rot="5400000">
        <a:off x="-203345" y="1361731"/>
        <a:ext cx="1355634" cy="948944"/>
      </dsp:txXfrm>
    </dsp:sp>
    <dsp:sp modelId="{10CD5005-2E9A-49C3-84D8-507BD13A6BF4}">
      <dsp:nvSpPr>
        <dsp:cNvPr id="0" name=""/>
        <dsp:cNvSpPr/>
      </dsp:nvSpPr>
      <dsp:spPr>
        <a:xfrm rot="5400000">
          <a:off x="3562282" y="-1454951"/>
          <a:ext cx="881162" cy="61078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Обсуждение проблемы всеми заинтересованными сторонами, фиксация возможных точек согласия и расхождений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Подготовка предложений по возможному выходу из кризисной ситуации, в том числе, на законодательном уровне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Разработка алгоритмов защиты интересов потребителей</a:t>
          </a:r>
          <a:endParaRPr lang="ru-RU" sz="1100" kern="1200" dirty="0"/>
        </a:p>
      </dsp:txBody>
      <dsp:txXfrm rot="5400000">
        <a:off x="3562282" y="-1454951"/>
        <a:ext cx="881162" cy="6107839"/>
      </dsp:txXfrm>
    </dsp:sp>
    <dsp:sp modelId="{3AE1F7B7-602A-4FDE-9BFD-2817A74FDB02}">
      <dsp:nvSpPr>
        <dsp:cNvPr id="0" name=""/>
        <dsp:cNvSpPr/>
      </dsp:nvSpPr>
      <dsp:spPr>
        <a:xfrm rot="5400000">
          <a:off x="-203345" y="2519625"/>
          <a:ext cx="1355634" cy="9489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solidFill>
                <a:srgbClr val="002060"/>
              </a:solidFill>
            </a:rPr>
            <a:t>Реализация решений</a:t>
          </a:r>
          <a:endParaRPr lang="ru-RU" sz="800" kern="1200" dirty="0">
            <a:solidFill>
              <a:srgbClr val="002060"/>
            </a:solidFill>
          </a:endParaRPr>
        </a:p>
      </dsp:txBody>
      <dsp:txXfrm rot="5400000">
        <a:off x="-203345" y="2519625"/>
        <a:ext cx="1355634" cy="948944"/>
      </dsp:txXfrm>
    </dsp:sp>
    <dsp:sp modelId="{56F85108-EEA5-4D87-BB71-55FD333F6762}">
      <dsp:nvSpPr>
        <dsp:cNvPr id="0" name=""/>
        <dsp:cNvSpPr/>
      </dsp:nvSpPr>
      <dsp:spPr>
        <a:xfrm rot="5400000">
          <a:off x="3562282" y="-297058"/>
          <a:ext cx="881162" cy="61078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 Участие в разработке законодательных инициатив 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Консультационное и юридическое сопровождение заемщиков, защита их интересов, в </a:t>
          </a:r>
          <a:r>
            <a:rPr lang="ru-RU" sz="1100" kern="1200" dirty="0" err="1" smtClean="0"/>
            <a:t>т.ч</a:t>
          </a:r>
          <a:r>
            <a:rPr lang="ru-RU" sz="1100" kern="1200" dirty="0" smtClean="0"/>
            <a:t>. судебная</a:t>
          </a:r>
          <a:endParaRPr lang="ru-RU" sz="1100" kern="1200" dirty="0"/>
        </a:p>
      </dsp:txBody>
      <dsp:txXfrm rot="5400000">
        <a:off x="3562282" y="-297058"/>
        <a:ext cx="881162" cy="61078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E2B89F1-BE10-4510-B776-64CD07E31D39}" type="datetimeFigureOut">
              <a:rPr lang="ru-RU"/>
              <a:pPr>
                <a:defRPr/>
              </a:pPr>
              <a:t>25.06.2015</a:t>
            </a:fld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8FF8B71-4AD9-488A-BBB9-E3C778F64A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203552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FF8B71-4AD9-488A-BBB9-E3C778F64A5F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427326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FF8B71-4AD9-488A-BBB9-E3C778F64A5F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42732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dirty="0" smtClean="0"/>
              <a:t>Можно рассказать о принципах финансирования деятельности ФПС. Основной посыл – деятельность может окупаться, но невозможно за счет доходов обеспечивать маркетинговое продвижение. Поэтому если у учредителей нет большого запаса средств, общественные потребительские организации проигрывают конкурентную борьбу на наиболее перспективных с точки зрения доходов секторах юридических услуг, в частности автостраховании. Автоюристы  буквально выкупают все возможности оказаться около пострадавшего страхователя первым.</a:t>
            </a:r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ABCBAA-CE43-4302-BC8F-7D3A3DAC08E6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625708-425A-412C-8498-4354722539E9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BC6B66-4350-4BB1-87E9-F1855096D2E2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625708-425A-412C-8498-4354722539E9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447EF-7B11-4077-B27D-9FBA7DEAAD7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B0F29-9D11-4146-98A7-4CC57603C9D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F4A1D-A300-41F4-BA46-E76393EDF58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154AD-86F2-4010-BAF8-9A8FC6087C4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70065-100F-40A3-9584-2A71AD8900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B5D50-8FDF-4D97-BCBD-A3BBEBF0834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9AD7F-8279-4A2A-B641-CE3C2A16BD5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F113F-97B9-4AD0-87FD-0B0E693F987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48410-FED7-4724-95F5-55AD08A2CDE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9097C-6331-42FC-B77A-BFD576B43B0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55A42-FB80-438B-8BC1-52F6E304D03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C325E65-97DF-4F1E-8A3D-87AFFE3E93B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_____Microsoft_Office_Excel_97-20031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89311"/>
            <a:ext cx="7772400" cy="1102519"/>
          </a:xfrm>
        </p:spPr>
        <p:txBody>
          <a:bodyPr/>
          <a:lstStyle/>
          <a:p>
            <a:r>
              <a:rPr lang="ru-RU" sz="4000" dirty="0" smtClean="0"/>
              <a:t>Результаты деятельности </a:t>
            </a:r>
            <a:r>
              <a:rPr lang="ru-RU" sz="4000" dirty="0" err="1" smtClean="0"/>
              <a:t>ФинПотребСоюза</a:t>
            </a:r>
            <a:r>
              <a:rPr lang="ru-RU" sz="4000" dirty="0" smtClean="0"/>
              <a:t> по защите прав и законных интересов  граждан в рамках участия в рабочих группах </a:t>
            </a:r>
            <a:r>
              <a:rPr lang="ru-RU" sz="4000" dirty="0" err="1" smtClean="0"/>
              <a:t>Роспотребнадзора</a:t>
            </a:r>
            <a:endParaRPr lang="ru-RU" sz="4000" dirty="0" smtClean="0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89548"/>
            <a:ext cx="6400800" cy="131445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1800" dirty="0" smtClean="0"/>
              <a:t>Июнь 2015 года</a:t>
            </a:r>
          </a:p>
        </p:txBody>
      </p:sp>
      <p:pic>
        <p:nvPicPr>
          <p:cNvPr id="4" name="Рисунок 3" descr="на-белом-фоне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4425" y="0"/>
            <a:ext cx="4572000" cy="586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859782"/>
            <a:ext cx="7772400" cy="1021556"/>
          </a:xfrm>
        </p:spPr>
        <p:txBody>
          <a:bodyPr/>
          <a:lstStyle/>
          <a:p>
            <a:r>
              <a:rPr lang="ru-RU" sz="3200" dirty="0" smtClean="0"/>
              <a:t>Опыт создания рабочих групп </a:t>
            </a:r>
            <a:r>
              <a:rPr lang="ru-RU" sz="3200" dirty="0" err="1" smtClean="0"/>
              <a:t>Роспотребнадзора</a:t>
            </a:r>
            <a:r>
              <a:rPr lang="ru-RU" sz="3200" dirty="0" smtClean="0"/>
              <a:t> по актуальным проблемам защиты прав потребителей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4" descr="на-белом-фоне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1"/>
            <a:ext cx="2051720" cy="263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23478"/>
            <a:ext cx="8229600" cy="857250"/>
          </a:xfrm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Создание рабочих групп </a:t>
            </a:r>
            <a:r>
              <a:rPr lang="ru-RU" sz="3200" dirty="0" err="1" smtClean="0">
                <a:solidFill>
                  <a:schemeClr val="bg1"/>
                </a:solidFill>
              </a:rPr>
              <a:t>Роспотребнадзора</a:t>
            </a:r>
            <a:endParaRPr lang="ru-RU" sz="3200" dirty="0">
              <a:solidFill>
                <a:schemeClr val="bg1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3288895925"/>
              </p:ext>
            </p:extLst>
          </p:nvPr>
        </p:nvGraphicFramePr>
        <p:xfrm>
          <a:off x="179512" y="1191766"/>
          <a:ext cx="8712968" cy="3468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2229712"/>
            <a:ext cx="864096" cy="486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2264364"/>
            <a:ext cx="984498" cy="530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4" descr="на-белом-фоне.gif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76256" y="1"/>
            <a:ext cx="2267744" cy="2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77775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40"/>
            <a:ext cx="8229600" cy="857250"/>
          </a:xfrm>
        </p:spPr>
        <p:txBody>
          <a:bodyPr/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solidFill>
                  <a:schemeClr val="bg1"/>
                </a:solidFill>
              </a:rPr>
              <a:t>Проблемная ситуация с валютной ипотекой в декабре 2014 года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15" name="Объект 14"/>
          <p:cNvSpPr>
            <a:spLocks noGrp="1"/>
          </p:cNvSpPr>
          <p:nvPr>
            <p:ph sz="half" idx="4294967295"/>
          </p:nvPr>
        </p:nvSpPr>
        <p:spPr>
          <a:xfrm>
            <a:off x="0" y="1631156"/>
            <a:ext cx="4040188" cy="2963466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endParaRPr lang="ru-RU" dirty="0"/>
          </a:p>
          <a:p>
            <a:endParaRPr lang="ru-RU" dirty="0"/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="" xmlns:p14="http://schemas.microsoft.com/office/powerpoint/2010/main" val="3485692186"/>
              </p:ext>
            </p:extLst>
          </p:nvPr>
        </p:nvGraphicFramePr>
        <p:xfrm>
          <a:off x="179512" y="1179934"/>
          <a:ext cx="8856984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" name="Рисунок 4" descr="на-белом-фоне.gif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92280" y="1"/>
            <a:ext cx="2051720" cy="263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09168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40"/>
            <a:ext cx="8229600" cy="857250"/>
          </a:xfrm>
        </p:spPr>
        <p:txBody>
          <a:bodyPr/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solidFill>
                  <a:schemeClr val="bg1"/>
                </a:solidFill>
              </a:rPr>
              <a:t>Проблемная ситуация с банкротством физических лиц в декабре 2014 года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15" name="Объект 14"/>
          <p:cNvSpPr>
            <a:spLocks noGrp="1"/>
          </p:cNvSpPr>
          <p:nvPr>
            <p:ph sz="half" idx="4294967295"/>
          </p:nvPr>
        </p:nvSpPr>
        <p:spPr>
          <a:xfrm>
            <a:off x="0" y="1631156"/>
            <a:ext cx="4040188" cy="2963466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endParaRPr lang="ru-RU" dirty="0"/>
          </a:p>
          <a:p>
            <a:endParaRPr lang="ru-RU" dirty="0"/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="" xmlns:p14="http://schemas.microsoft.com/office/powerpoint/2010/main" val="954872921"/>
              </p:ext>
            </p:extLst>
          </p:nvPr>
        </p:nvGraphicFramePr>
        <p:xfrm>
          <a:off x="179512" y="1179934"/>
          <a:ext cx="8856984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4" descr="на-белом-фоне.gif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92280" y="1"/>
            <a:ext cx="2051720" cy="263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78504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Задачи рабочих групп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Вертикальный свиток 2"/>
          <p:cNvSpPr/>
          <p:nvPr/>
        </p:nvSpPr>
        <p:spPr>
          <a:xfrm>
            <a:off x="0" y="1131590"/>
            <a:ext cx="2699792" cy="352839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2060"/>
                </a:solidFill>
              </a:rPr>
              <a:t>Валютная ипотека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2915196" y="1298861"/>
            <a:ext cx="936104" cy="216024"/>
          </a:xfrm>
          <a:prstGeom prst="rightArrow">
            <a:avLst/>
          </a:prstGeom>
          <a:effectLst>
            <a:outerShdw blurRad="50800" dist="50800" dir="5400000" algn="ctr" rotWithShape="0">
              <a:srgbClr val="000000">
                <a:alpha val="7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4068761" y="1145016"/>
            <a:ext cx="4937964" cy="50863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Мониторинг ситуации</a:t>
            </a:r>
          </a:p>
        </p:txBody>
      </p:sp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5" y="2571750"/>
            <a:ext cx="4968551" cy="613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8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5" y="3291830"/>
            <a:ext cx="4968551" cy="613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9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083918"/>
            <a:ext cx="4968551" cy="613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5" y="1777774"/>
            <a:ext cx="4968551" cy="688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4067944" y="1779662"/>
            <a:ext cx="4968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Обсуждение проблемы с привлечением  </a:t>
            </a:r>
            <a:r>
              <a:rPr lang="ru-RU" b="1" dirty="0" smtClean="0">
                <a:solidFill>
                  <a:srgbClr val="002060"/>
                </a:solidFill>
              </a:rPr>
              <a:t>заинтересованных сторон, экспертов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39952" y="2580116"/>
            <a:ext cx="48245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Подготовка предложений по решению проблемы, включая законодательные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93337" y="3303140"/>
            <a:ext cx="47288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Разработка алгоритма оптимального поведения потребителей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297996" y="4085659"/>
            <a:ext cx="44686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Консультационное и юридическое сопровождение </a:t>
            </a:r>
            <a:r>
              <a:rPr lang="ru-RU" b="1" dirty="0">
                <a:solidFill>
                  <a:srgbClr val="002060"/>
                </a:solidFill>
              </a:rPr>
              <a:t>потребителей</a:t>
            </a:r>
          </a:p>
        </p:txBody>
      </p:sp>
      <p:pic>
        <p:nvPicPr>
          <p:cNvPr id="25610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986" y="2688320"/>
            <a:ext cx="10795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11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432" y="1952851"/>
            <a:ext cx="10795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12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177828"/>
            <a:ext cx="10795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13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986" y="3457748"/>
            <a:ext cx="10795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Рисунок 4" descr="на-белом-фоне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1"/>
            <a:ext cx="2051720" cy="263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48828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85725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Задачи рабочих групп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Вертикальный свиток 2"/>
          <p:cNvSpPr/>
          <p:nvPr/>
        </p:nvSpPr>
        <p:spPr>
          <a:xfrm>
            <a:off x="0" y="1059582"/>
            <a:ext cx="3059832" cy="3744416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Банкротство физических лиц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132460" y="1221600"/>
            <a:ext cx="936104" cy="216024"/>
          </a:xfrm>
          <a:prstGeom prst="rightArrow">
            <a:avLst/>
          </a:prstGeom>
          <a:effectLst>
            <a:outerShdw blurRad="50800" dist="50800" dir="5400000" algn="ctr" rotWithShape="0">
              <a:srgbClr val="000000">
                <a:alpha val="7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4139953" y="1072308"/>
            <a:ext cx="4868893" cy="59406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>
                <a:solidFill>
                  <a:srgbClr val="002060"/>
                </a:solidFill>
              </a:rPr>
              <a:t>Анализ законодательной базы на предмет возможных проблем потребителя</a:t>
            </a:r>
          </a:p>
        </p:txBody>
      </p:sp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3" y="2476464"/>
            <a:ext cx="4896543" cy="54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8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3" y="3070530"/>
            <a:ext cx="4896543" cy="54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9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3" y="4299942"/>
            <a:ext cx="4896543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3" y="1720380"/>
            <a:ext cx="4896543" cy="688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4139952" y="1774387"/>
            <a:ext cx="48965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Подготовка предложений по совершенствованию законодательной базы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11960" y="2427734"/>
            <a:ext cx="47323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Оценка готовности организационной структуры к реализации закона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283968" y="3003798"/>
            <a:ext cx="46602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Разработка алгоритма оптимального поведения потребителей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417146" y="4229675"/>
            <a:ext cx="44039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Мониторинг </a:t>
            </a:r>
            <a:r>
              <a:rPr lang="ru-RU" b="1" dirty="0" smtClean="0">
                <a:solidFill>
                  <a:srgbClr val="002060"/>
                </a:solidFill>
              </a:rPr>
              <a:t>в </a:t>
            </a:r>
            <a:r>
              <a:rPr lang="ru-RU" b="1" dirty="0">
                <a:solidFill>
                  <a:srgbClr val="002060"/>
                </a:solidFill>
              </a:rPr>
              <a:t>первые месяцы  после вступления в силу закона</a:t>
            </a:r>
          </a:p>
        </p:txBody>
      </p:sp>
      <p:pic>
        <p:nvPicPr>
          <p:cNvPr id="25610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452" y="2571750"/>
            <a:ext cx="10795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11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452" y="1869672"/>
            <a:ext cx="10795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12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452" y="4443958"/>
            <a:ext cx="10795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13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452" y="3165816"/>
            <a:ext cx="10795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Рисунок 4" descr="на-белом-фоне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1"/>
            <a:ext cx="2051720" cy="263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Скругленный прямоугольник 18"/>
          <p:cNvSpPr/>
          <p:nvPr/>
        </p:nvSpPr>
        <p:spPr>
          <a:xfrm>
            <a:off x="4139951" y="3718602"/>
            <a:ext cx="4917705" cy="5093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Информационно-разъяснительная работа среди заемщиков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20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452" y="3867894"/>
            <a:ext cx="10795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52816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340"/>
            <a:ext cx="8229600" cy="857250"/>
          </a:xfrm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Основные </a:t>
            </a:r>
            <a:r>
              <a:rPr lang="ru-RU" sz="2800" dirty="0" smtClean="0">
                <a:solidFill>
                  <a:schemeClr val="bg1"/>
                </a:solidFill>
              </a:rPr>
              <a:t>этапы деятельности рабочей группы по валютной ипотеке</a:t>
            </a:r>
            <a:endParaRPr 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1487993283"/>
              </p:ext>
            </p:extLst>
          </p:nvPr>
        </p:nvGraphicFramePr>
        <p:xfrm>
          <a:off x="1259632" y="1203598"/>
          <a:ext cx="7056784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4" descr="на-белом-фоне.gif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92280" y="1"/>
            <a:ext cx="2051720" cy="263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58577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3478"/>
            <a:ext cx="8229600" cy="857250"/>
          </a:xfrm>
        </p:spPr>
        <p:txBody>
          <a:bodyPr/>
          <a:lstStyle/>
          <a:p>
            <a:r>
              <a:rPr lang="ru-RU" sz="3600" dirty="0" smtClean="0">
                <a:solidFill>
                  <a:schemeClr val="bg1"/>
                </a:solidFill>
              </a:rPr>
              <a:t>Валютная ипотека: что сделано</a:t>
            </a:r>
          </a:p>
        </p:txBody>
      </p:sp>
      <p:pic>
        <p:nvPicPr>
          <p:cNvPr id="36866" name="Рисунок 3" descr="на-белом-фоне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81764" y="0"/>
            <a:ext cx="2662237" cy="341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4982766"/>
            <a:ext cx="9144000" cy="16073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</a:rPr>
              <a:t>www.finpotrebsouz.ru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0" y="915566"/>
            <a:ext cx="8712968" cy="216024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К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работе в группе приглашены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представители Федерального Собрания,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Банка России, Министерства Финансов,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Уполномоченного по правам человека, АИЖК, банковских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ассоциаций,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финансовых институтов, Федерального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фонда поддержки вкладчиков и миноритарных акционеров, организаций по защите прав потребителей,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эксперты.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Представители всех перечисленных структур, кроме Минфина,  принимали участие в заседаниях Рабочей группы </a:t>
            </a:r>
          </a:p>
          <a:p>
            <a:pPr algn="ctr">
              <a:lnSpc>
                <a:spcPct val="80000"/>
              </a:lnSpc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В заседаниях также принимали участие представители Всероссийского движения валютных заемщиков (ВДВЗ)</a:t>
            </a:r>
          </a:p>
          <a:p>
            <a:pPr algn="ctr">
              <a:lnSpc>
                <a:spcPct val="80000"/>
              </a:lnSpc>
              <a:defRPr/>
            </a:pP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521" y="3201820"/>
            <a:ext cx="8712967" cy="851699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Всего было проведено 3 заседания. По их результатам подготовлены рекомендации. Ряд предложений участников Рабочей группы был проработан в режиме интернет обсуждения.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3382" y="4173928"/>
            <a:ext cx="8711106" cy="73683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1700" dirty="0" smtClean="0">
                <a:solidFill>
                  <a:schemeClr val="bg2">
                    <a:lumMod val="50000"/>
                  </a:schemeClr>
                </a:solidFill>
              </a:rPr>
              <a:t>По просьбе Рабочей группы Национальное агентство финансовых исследований (НАФИ) провело исследование отношения россиян к возможным формам государственной поддержки валютных ипотечных заемщиков</a:t>
            </a:r>
            <a:endParaRPr lang="ru-RU" sz="17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bg1"/>
                </a:solidFill>
              </a:rPr>
              <a:t>Валютная ипотека: что сделано</a:t>
            </a:r>
          </a:p>
        </p:txBody>
      </p:sp>
      <p:pic>
        <p:nvPicPr>
          <p:cNvPr id="36866" name="Рисунок 3" descr="на-белом-фоне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81764" y="0"/>
            <a:ext cx="2662237" cy="341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4982766"/>
            <a:ext cx="9144000" cy="16073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</a:rPr>
              <a:t>www.finpotrebsouz.ru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915566"/>
            <a:ext cx="8784976" cy="187220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Рабочая группа на первом заседании определила, что решение проблемы должно предполагать работу на трех уровнях:</a:t>
            </a:r>
          </a:p>
          <a:p>
            <a:pPr algn="ctr">
              <a:lnSpc>
                <a:spcPct val="80000"/>
              </a:lnSpc>
              <a:defRPr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1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Совершенствование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взаимоотношений банков с конкретными заемщиками, поиск индивидуальных решений</a:t>
            </a:r>
          </a:p>
          <a:p>
            <a:pPr algn="ctr">
              <a:lnSpc>
                <a:spcPct val="80000"/>
              </a:lnSpc>
              <a:defRPr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2.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Формирование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посреднических механизмов, которые могут создаваться в рамках банковских ассоциаций. </a:t>
            </a:r>
          </a:p>
          <a:p>
            <a:pPr algn="ctr">
              <a:lnSpc>
                <a:spcPct val="80000"/>
              </a:lnSpc>
              <a:defRPr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3.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Наконец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, должны разрабатываться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общегосударственные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решения, в том числе с возможностью изменения нормативной базы.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3" y="2859782"/>
            <a:ext cx="8784975" cy="20882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Рабочая группа в целом поддержала подход Банка России, сформулированный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в №01-41-2/423 «О реструктуризации ипотечных жилищных ссуд в иностранной валюте», в котором даны рекомендации кредитным организациям провести конвертацию валютных обязательств по валютным ИЖК в рублевые по официальному курсу Банка России на 1 октября 2014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года. Рабочая группа настоятельно рекомендовала кредитным организациям воспользоваться рекомендациями Банка России, которые также содержали разрешение не ухудшать качество реструктурированной валютной ипотечной ссуды.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80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bg1"/>
                </a:solidFill>
              </a:rPr>
              <a:t>Валютная ипотека: что сделано</a:t>
            </a:r>
          </a:p>
        </p:txBody>
      </p:sp>
      <p:pic>
        <p:nvPicPr>
          <p:cNvPr id="36866" name="Рисунок 3" descr="на-белом-фоне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81764" y="0"/>
            <a:ext cx="2662237" cy="341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4982766"/>
            <a:ext cx="9144000" cy="16073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</a:rPr>
              <a:t>www.finpotrebsouz.ru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3507" y="1005576"/>
            <a:ext cx="8784977" cy="149416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Рабочая группа разработала рекомендации по централизованному решению проблемы.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В основе решения проблемы должна быть конвертация валютных обязательств в рублевые по льготному курсу, а также реструктуризация кредитов на особых условиях.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Рабочая группа также предложила ряд критериев, ограничивающих круг заемщиков, которые вправе претендовать на льготную конвертацию.   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3" y="2620151"/>
            <a:ext cx="8784976" cy="1391759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 участием авторов – депутатов Госдумы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–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прошло детальное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обсуждение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законопроекта «О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реструктуризации обязательств граждан по кредитным договорам и договорам займа, выраженных в иностранной валюте, в валюту Российской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Федерации».  Даны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соответствующие рекомендации по их доработке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. Проведено обсуждение еще 7 законопроектов, которые в конечном итоге были признаны недостаточно подготовленными.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lnSpc>
                <a:spcPct val="80000"/>
              </a:lnSpc>
              <a:defRPr/>
            </a:pP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1994" y="4139176"/>
            <a:ext cx="8782494" cy="73683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Разработаны практические подходы по судебной защите заемщиков, проведены консультации с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не менее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чем 60 заемщиками. Подготовлены тексты 16 судебных исков (подан 1!).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705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bg1"/>
                </a:solidFill>
              </a:rPr>
              <a:t>Что такое </a:t>
            </a:r>
            <a:r>
              <a:rPr lang="ru-RU" sz="3600" dirty="0" err="1" smtClean="0">
                <a:solidFill>
                  <a:schemeClr val="bg1"/>
                </a:solidFill>
              </a:rPr>
              <a:t>Финпотребсоюз</a:t>
            </a:r>
            <a:r>
              <a:rPr lang="ru-RU" sz="3600" dirty="0" smtClean="0">
                <a:solidFill>
                  <a:schemeClr val="bg1"/>
                </a:solidFill>
              </a:rPr>
              <a:t>?</a:t>
            </a:r>
          </a:p>
        </p:txBody>
      </p:sp>
      <p:pic>
        <p:nvPicPr>
          <p:cNvPr id="14338" name="Рисунок 3" descr="на-белом-фоне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81764" y="0"/>
            <a:ext cx="2662237" cy="341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928662" y="1339444"/>
            <a:ext cx="7572428" cy="482207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</a:rPr>
              <a:t>Общественная организация потребителей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28662" y="4071948"/>
            <a:ext cx="7572428" cy="482207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</a:rPr>
              <a:t>Постоянных сотрудников около 150 человек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28662" y="3429006"/>
            <a:ext cx="7572428" cy="482207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</a:rPr>
              <a:t>Работает в 49 регионах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28662" y="2625329"/>
            <a:ext cx="7572428" cy="64294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</a:rPr>
              <a:t>В 2013 с развитием региональной сети получила статус Общероссийской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28662" y="1982386"/>
            <a:ext cx="7572428" cy="482207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</a:rPr>
              <a:t>Создана в 2010 году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4982766"/>
            <a:ext cx="9144000" cy="16073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</a:rPr>
              <a:t>www.finpotrebsouz.ru</a:t>
            </a:r>
            <a:endParaRPr lang="ru-RU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3478"/>
            <a:ext cx="9144000" cy="857250"/>
          </a:xfrm>
        </p:spPr>
        <p:txBody>
          <a:bodyPr/>
          <a:lstStyle/>
          <a:p>
            <a:r>
              <a:rPr lang="ru-RU" sz="3600" dirty="0" smtClean="0">
                <a:solidFill>
                  <a:schemeClr val="bg1"/>
                </a:solidFill>
              </a:rPr>
              <a:t>Валютная ипотека: актуальная ситуация</a:t>
            </a:r>
          </a:p>
        </p:txBody>
      </p:sp>
      <p:pic>
        <p:nvPicPr>
          <p:cNvPr id="36866" name="Рисунок 3" descr="на-белом-фоне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81764" y="0"/>
            <a:ext cx="2662237" cy="341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4982766"/>
            <a:ext cx="9144000" cy="16073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</a:rPr>
              <a:t>www.finpotrebsouz.ru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915566"/>
            <a:ext cx="8784976" cy="165618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1700" dirty="0" smtClean="0">
                <a:solidFill>
                  <a:schemeClr val="bg2">
                    <a:lumMod val="50000"/>
                  </a:schemeClr>
                </a:solidFill>
              </a:rPr>
              <a:t>В апреле-мае </a:t>
            </a:r>
            <a:r>
              <a:rPr lang="ru-RU" sz="1700" dirty="0" err="1" smtClean="0">
                <a:solidFill>
                  <a:schemeClr val="bg2">
                    <a:lumMod val="50000"/>
                  </a:schemeClr>
                </a:solidFill>
              </a:rPr>
              <a:t>т.г</a:t>
            </a:r>
            <a:r>
              <a:rPr lang="ru-RU" sz="1700" dirty="0" smtClean="0">
                <a:solidFill>
                  <a:schemeClr val="bg2">
                    <a:lumMod val="50000"/>
                  </a:schemeClr>
                </a:solidFill>
              </a:rPr>
              <a:t>. в исполнительной и </a:t>
            </a:r>
            <a:r>
              <a:rPr lang="ru-RU" sz="1700" dirty="0" smtClean="0">
                <a:solidFill>
                  <a:schemeClr val="bg2">
                    <a:lumMod val="50000"/>
                  </a:schemeClr>
                </a:solidFill>
              </a:rPr>
              <a:t>законодательной </a:t>
            </a:r>
            <a:r>
              <a:rPr lang="ru-RU" sz="1700" dirty="0" smtClean="0">
                <a:solidFill>
                  <a:schemeClr val="bg2">
                    <a:lumMod val="50000"/>
                  </a:schemeClr>
                </a:solidFill>
              </a:rPr>
              <a:t>ветвях власти возобладал подход о нецелесообразности специальной поддержки валютных заемщиков. Были отклонены все законодательные предложения.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1700" dirty="0">
                <a:solidFill>
                  <a:schemeClr val="bg2">
                    <a:lumMod val="50000"/>
                  </a:schemeClr>
                </a:solidFill>
              </a:rPr>
              <a:t>Подписано постановление об оказании помощи ипотечным заемщикам, попавшим в трудную жизненную </a:t>
            </a:r>
            <a:r>
              <a:rPr lang="ru-RU" sz="1700" dirty="0" smtClean="0">
                <a:solidFill>
                  <a:schemeClr val="bg2">
                    <a:lumMod val="50000"/>
                  </a:schemeClr>
                </a:solidFill>
              </a:rPr>
              <a:t>ситуацию. Это постановление предполагает предоставление адресной помощи заемщикам, как валютным, так и рублевым. Помощь предполагает кредитные каникулы, а также реструктуризацию. </a:t>
            </a:r>
            <a:endParaRPr lang="ru-RU" sz="17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2" y="2643758"/>
            <a:ext cx="8784975" cy="70207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1700" dirty="0" smtClean="0">
                <a:solidFill>
                  <a:schemeClr val="bg2">
                    <a:lumMod val="50000"/>
                  </a:schemeClr>
                </a:solidFill>
              </a:rPr>
              <a:t>Но </a:t>
            </a:r>
            <a:r>
              <a:rPr lang="ru-RU" sz="1700" dirty="0" smtClean="0">
                <a:solidFill>
                  <a:schemeClr val="bg2">
                    <a:lumMod val="50000"/>
                  </a:schemeClr>
                </a:solidFill>
              </a:rPr>
              <a:t>самое важное изменение, произошедшее для валютных заемщиков – повышение курса рубля, что позволило многим из них восстановить выплаты по долгу.</a:t>
            </a:r>
            <a:endParaRPr lang="ru-RU" sz="17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512" y="3435846"/>
            <a:ext cx="8784976" cy="88209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1700" dirty="0" smtClean="0">
                <a:solidFill>
                  <a:schemeClr val="bg2">
                    <a:lumMod val="50000"/>
                  </a:schemeClr>
                </a:solidFill>
              </a:rPr>
              <a:t>Укрепление рубля, </a:t>
            </a:r>
            <a:r>
              <a:rPr lang="ru-RU" sz="1700" dirty="0">
                <a:solidFill>
                  <a:schemeClr val="bg2">
                    <a:lumMod val="50000"/>
                  </a:schemeClr>
                </a:solidFill>
              </a:rPr>
              <a:t>а также </a:t>
            </a:r>
            <a:r>
              <a:rPr lang="ru-RU" sz="1700" dirty="0" smtClean="0">
                <a:solidFill>
                  <a:schemeClr val="bg2">
                    <a:lumMod val="50000"/>
                  </a:schemeClr>
                </a:solidFill>
              </a:rPr>
              <a:t>юридическая активность заемщиков, </a:t>
            </a:r>
            <a:r>
              <a:rPr lang="ru-RU" sz="1700" dirty="0" smtClean="0">
                <a:solidFill>
                  <a:schemeClr val="bg2">
                    <a:lumMod val="50000"/>
                  </a:schemeClr>
                </a:solidFill>
              </a:rPr>
              <a:t>подтолкнули </a:t>
            </a:r>
            <a:r>
              <a:rPr lang="ru-RU" sz="1700" dirty="0" smtClean="0">
                <a:solidFill>
                  <a:schemeClr val="bg2">
                    <a:lumMod val="50000"/>
                  </a:schemeClr>
                </a:solidFill>
              </a:rPr>
              <a:t>банки к началу переговоров о возможных вариантах реструктуризации и конвертации. Правда, варианты предлагаются далекие от условий, рекомендованных Банком России </a:t>
            </a:r>
            <a:endParaRPr lang="ru-RU" sz="17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Блок-схема: альтернативный процесс 2"/>
          <p:cNvSpPr/>
          <p:nvPr/>
        </p:nvSpPr>
        <p:spPr>
          <a:xfrm>
            <a:off x="179512" y="4400847"/>
            <a:ext cx="8784976" cy="54716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rgbClr val="002060"/>
                </a:solidFill>
              </a:rPr>
              <a:t>Судебная практика по защите прав валютных заемщиков с использованием 451 статьи пока в большинстве случаев складывается не в пользу потребителей</a:t>
            </a:r>
            <a:endParaRPr lang="ru-RU" sz="17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10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40"/>
            <a:ext cx="8229600" cy="857250"/>
          </a:xfrm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Валютная </a:t>
            </a:r>
            <a:r>
              <a:rPr lang="ru-RU" sz="3200" dirty="0">
                <a:solidFill>
                  <a:schemeClr val="bg1"/>
                </a:solidFill>
              </a:rPr>
              <a:t>ипотека: актуальная </a:t>
            </a:r>
            <a:r>
              <a:rPr lang="ru-RU" sz="3200" dirty="0" smtClean="0">
                <a:solidFill>
                  <a:schemeClr val="bg1"/>
                </a:solidFill>
              </a:rPr>
              <a:t>ситуация (по состоянию на 1 мая)</a:t>
            </a:r>
            <a:endParaRPr lang="ru-RU" sz="3200" dirty="0">
              <a:solidFill>
                <a:schemeClr val="bg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2840362394"/>
              </p:ext>
            </p:extLst>
          </p:nvPr>
        </p:nvGraphicFramePr>
        <p:xfrm>
          <a:off x="457200" y="1265510"/>
          <a:ext cx="4038600" cy="339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</p:nvPr>
        </p:nvGraphicFramePr>
        <p:xfrm>
          <a:off x="4648200" y="1265510"/>
          <a:ext cx="4038600" cy="339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Рисунок 4" descr="на-белом-фоне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1"/>
            <a:ext cx="2051720" cy="263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81411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40"/>
            <a:ext cx="8229600" cy="857250"/>
          </a:xfrm>
        </p:spPr>
        <p:txBody>
          <a:bodyPr/>
          <a:lstStyle/>
          <a:p>
            <a:r>
              <a:rPr lang="ru-RU" sz="3200" dirty="0">
                <a:solidFill>
                  <a:schemeClr val="bg1"/>
                </a:solidFill>
              </a:rPr>
              <a:t>Валютная ипотека: </a:t>
            </a:r>
            <a:r>
              <a:rPr lang="ru-RU" sz="3200" dirty="0" smtClean="0">
                <a:solidFill>
                  <a:schemeClr val="bg1"/>
                </a:solidFill>
              </a:rPr>
              <a:t>динамика последних месяцев</a:t>
            </a:r>
            <a:endParaRPr lang="ru-RU" sz="3200" dirty="0">
              <a:solidFill>
                <a:schemeClr val="bg1"/>
              </a:solidFill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237955192"/>
              </p:ext>
            </p:extLst>
          </p:nvPr>
        </p:nvGraphicFramePr>
        <p:xfrm>
          <a:off x="395536" y="1383619"/>
          <a:ext cx="3816424" cy="2916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41634981"/>
              </p:ext>
            </p:extLst>
          </p:nvPr>
        </p:nvGraphicFramePr>
        <p:xfrm>
          <a:off x="4499992" y="1383618"/>
          <a:ext cx="4320480" cy="2916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Рисунок 4" descr="на-белом-фоне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1"/>
            <a:ext cx="2051720" cy="263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94726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Валютная ипотека: </a:t>
            </a:r>
            <a:r>
              <a:rPr lang="ru-RU" sz="3200" dirty="0" smtClean="0"/>
              <a:t>динамика последних месяцев</a:t>
            </a:r>
            <a:endParaRPr lang="ru-RU" sz="3200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67594"/>
            <a:ext cx="7384390" cy="3329112"/>
          </a:xfrm>
          <a:prstGeom prst="rect">
            <a:avLst/>
          </a:prstGeom>
          <a:blipFill dpi="0" rotWithShape="1">
            <a:blip r:embed="rId3" cstate="print">
              <a:alphaModFix amt="45000"/>
            </a:blip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4" descr="на-белом-фоне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1"/>
            <a:ext cx="2051720" cy="263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22640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87474"/>
            <a:ext cx="7260853" cy="769776"/>
          </a:xfrm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Валютная ипотека: 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актуальные проблемы</a:t>
            </a:r>
            <a:endParaRPr lang="ru-RU" sz="2800" dirty="0" smtClean="0">
              <a:solidFill>
                <a:schemeClr val="bg1"/>
              </a:solidFill>
            </a:endParaRPr>
          </a:p>
        </p:txBody>
      </p:sp>
      <p:pic>
        <p:nvPicPr>
          <p:cNvPr id="40962" name="Рисунок 3" descr="на-белом-фоне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81764" y="0"/>
            <a:ext cx="2662237" cy="341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4982766"/>
            <a:ext cx="9144000" cy="16073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</a:rPr>
              <a:t>www.finpotrebsouz.ru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1059582"/>
            <a:ext cx="8784976" cy="144704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90000"/>
              </a:lnSpc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Отсутствие централизованного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решения по конвертации валютных обязательств в рублевые для всех заемщиков, получающих основной доход в рублях – это сохранение проблемной ситуации, по крайней мере до 2025-28 гг. (Период, когда завершится срок действия основной части договоров, заключенных в 2005-2008 гг.)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4653" y="2571750"/>
            <a:ext cx="8784976" cy="140415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90000"/>
              </a:lnSpc>
            </a:pPr>
            <a:r>
              <a:rPr lang="ru-RU" sz="2000" dirty="0" smtClean="0">
                <a:solidFill>
                  <a:srgbClr val="0D0D0D"/>
                </a:solidFill>
              </a:rPr>
              <a:t>Не создано реальных стимулов для банков по конвертации обязательств в рублевые. Правительственная программа поможет восстановить платежеспособность части заемщиков в 2015 году, но в случае очередного резкого снижения рубля придется эту программу повторять.   </a:t>
            </a:r>
            <a:endParaRPr lang="ru-RU" sz="2000" dirty="0">
              <a:solidFill>
                <a:srgbClr val="0D0D0D"/>
              </a:solidFill>
            </a:endParaRPr>
          </a:p>
        </p:txBody>
      </p:sp>
      <p:sp>
        <p:nvSpPr>
          <p:cNvPr id="2" name="Блок-схема: альтернативный процесс 1"/>
          <p:cNvSpPr/>
          <p:nvPr/>
        </p:nvSpPr>
        <p:spPr>
          <a:xfrm>
            <a:off x="179423" y="4061752"/>
            <a:ext cx="8795671" cy="81425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Банки начали подавать иски по отчуждению заложенного жилья. Во многих случаях речь идет о единственном жилье. Возникает вопрос о наличии у регионов переселенческого жилого фонда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89806"/>
            <a:ext cx="7848872" cy="769776"/>
          </a:xfrm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Валютная ипотека: задачи Рабочей группы на ближайшее </a:t>
            </a:r>
            <a:r>
              <a:rPr lang="ru-RU" sz="2800" dirty="0" smtClean="0">
                <a:solidFill>
                  <a:schemeClr val="bg1"/>
                </a:solidFill>
              </a:rPr>
              <a:t>время</a:t>
            </a:r>
          </a:p>
        </p:txBody>
      </p:sp>
      <p:pic>
        <p:nvPicPr>
          <p:cNvPr id="40962" name="Рисунок 3" descr="на-белом-фоне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0226" y="1"/>
            <a:ext cx="1943775" cy="249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4982766"/>
            <a:ext cx="9144000" cy="16073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</a:rPr>
              <a:t>www.finpotrebsouz.ru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1" y="1178709"/>
            <a:ext cx="8640959" cy="52894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90000"/>
              </a:lnSpc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Продолжение мониторинга ситуации с соблюдением прав потребителей – валютных ипотечных заемщиков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520" y="1833668"/>
            <a:ext cx="8640959" cy="124213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90000"/>
              </a:lnSpc>
            </a:pPr>
            <a:r>
              <a:rPr lang="ru-RU" dirty="0" smtClean="0">
                <a:solidFill>
                  <a:srgbClr val="0D0D0D"/>
                </a:solidFill>
              </a:rPr>
              <a:t>Поиск централизованного решения главной проблемы валютной ипотеки – перенесения на гражданина, получающего основной доход в рублях валютных рисков. Для этого предполагается продолжить консультации с государственными институтами, банковскими ассоциациями, общественными организациями.</a:t>
            </a:r>
            <a:endParaRPr lang="ru-RU" dirty="0">
              <a:solidFill>
                <a:srgbClr val="0D0D0D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68222" y="3219822"/>
            <a:ext cx="8640959" cy="6251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90000"/>
              </a:lnSpc>
            </a:pPr>
            <a:r>
              <a:rPr lang="ru-RU" dirty="0" smtClean="0">
                <a:solidFill>
                  <a:srgbClr val="0D0D0D"/>
                </a:solidFill>
              </a:rPr>
              <a:t>Оказание юридической и консультационной поддержки заемщикам в их взаимоотношениях с финансовыми институтами</a:t>
            </a:r>
            <a:endParaRPr lang="ru-RU" dirty="0">
              <a:solidFill>
                <a:srgbClr val="0D0D0D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5014" y="3939902"/>
            <a:ext cx="8640959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90000"/>
              </a:lnSpc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Консультационная и юридическая поддержка заемщиков в целях получения ими помощи по программе Правительства, а также при необходимости использования ими механизмов реабилитации и банкротства (после вступления в силу закона) 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480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/>
          <p:cNvSpPr/>
          <p:nvPr/>
        </p:nvSpPr>
        <p:spPr>
          <a:xfrm>
            <a:off x="4283968" y="3957904"/>
            <a:ext cx="576064" cy="2700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000" kern="0" dirty="0" smtClean="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520" y="4281940"/>
            <a:ext cx="8712968" cy="594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sz="2000" kern="0" dirty="0" smtClean="0">
                <a:solidFill>
                  <a:srgbClr val="000000"/>
                </a:solidFill>
              </a:rPr>
              <a:t>В 2014-2015 годах - мониторинг наиболее острых проблем потребителей в рамках рабочих групп  Роспотребнадзора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520" y="2139702"/>
            <a:ext cx="8712968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r>
              <a:rPr lang="ru-RU" b="1" kern="0" dirty="0" smtClean="0">
                <a:solidFill>
                  <a:srgbClr val="000000"/>
                </a:solidFill>
              </a:rPr>
              <a:t>Задачи</a:t>
            </a:r>
            <a:r>
              <a:rPr lang="ru-RU" kern="0" dirty="0" smtClean="0">
                <a:solidFill>
                  <a:srgbClr val="000000"/>
                </a:solidFill>
              </a:rPr>
              <a:t>: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kern="0" dirty="0" smtClean="0">
                <a:solidFill>
                  <a:srgbClr val="000000"/>
                </a:solidFill>
              </a:rPr>
              <a:t>Консультационная и юридическая поддержка граждан в их спорах с финансовыми организациями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kern="0" dirty="0" smtClean="0">
                <a:solidFill>
                  <a:srgbClr val="000000"/>
                </a:solidFill>
              </a:rPr>
              <a:t>Повышение уровня финансовой грамотности населения РФ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kern="0" dirty="0" smtClean="0">
                <a:solidFill>
                  <a:srgbClr val="000000"/>
                </a:solidFill>
              </a:rPr>
              <a:t>Совершенствование нормативной базы финансового рынка в интересах потребителей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0" y="1023578"/>
            <a:ext cx="8712968" cy="9721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r>
              <a:rPr lang="ru-RU" sz="2000" b="1" kern="0" dirty="0" smtClean="0">
                <a:solidFill>
                  <a:srgbClr val="000000"/>
                </a:solidFill>
              </a:rPr>
              <a:t>Цель</a:t>
            </a:r>
            <a:r>
              <a:rPr lang="ru-RU" sz="2000" kern="0" dirty="0" smtClean="0">
                <a:solidFill>
                  <a:srgbClr val="000000"/>
                </a:solidFill>
              </a:rPr>
              <a:t> - формирование цивилизованного, гармонично развивающегося финансового рынка, на котором потребителю будет гарантировано соблюдение его прав и законных интересов</a:t>
            </a:r>
            <a:endParaRPr lang="en-US" sz="2000" kern="0" dirty="0" smtClean="0">
              <a:solidFill>
                <a:srgbClr val="000000"/>
              </a:solidFill>
            </a:endParaRPr>
          </a:p>
        </p:txBody>
      </p:sp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2332"/>
            <a:ext cx="8229600" cy="857250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bg1"/>
                </a:solidFill>
              </a:rPr>
              <a:t>Цели и задачи </a:t>
            </a:r>
            <a:r>
              <a:rPr lang="ru-RU" sz="3600" dirty="0" err="1" smtClean="0">
                <a:solidFill>
                  <a:schemeClr val="bg1"/>
                </a:solidFill>
              </a:rPr>
              <a:t>Финпотребсоюза</a:t>
            </a:r>
            <a:endParaRPr lang="ru-RU" sz="3600" dirty="0" smtClean="0">
              <a:solidFill>
                <a:schemeClr val="bg1"/>
              </a:solidFill>
            </a:endParaRPr>
          </a:p>
        </p:txBody>
      </p:sp>
      <p:pic>
        <p:nvPicPr>
          <p:cNvPr id="16387" name="Рисунок 3" descr="на-белом-фоне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81764" y="0"/>
            <a:ext cx="2662237" cy="341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4982766"/>
            <a:ext cx="9144000" cy="16073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</a:rPr>
              <a:t>www.finpotrebsouz.ru</a:t>
            </a:r>
            <a:endParaRPr lang="ru-RU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3" descr="на-белом-фоне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1"/>
            <a:ext cx="2267744" cy="291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Рисунок 4" descr="law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38" y="2625329"/>
            <a:ext cx="3357562" cy="1888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кругленный прямоугольник 8"/>
          <p:cNvSpPr/>
          <p:nvPr/>
        </p:nvSpPr>
        <p:spPr>
          <a:xfrm>
            <a:off x="642910" y="1393023"/>
            <a:ext cx="7929618" cy="37505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000000"/>
                </a:solidFill>
              </a:rPr>
              <a:t>«Об общественных объединениях»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2910" y="1928808"/>
            <a:ext cx="7929618" cy="37505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0000"/>
                </a:solidFill>
              </a:rPr>
              <a:t>«О защите прав потребителей»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4982766"/>
            <a:ext cx="9144000" cy="16073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rgbClr val="FFFFFF"/>
                </a:solidFill>
              </a:rPr>
              <a:t>www.finpotrebsouz.ru</a:t>
            </a:r>
            <a:endParaRPr lang="ru-RU" sz="1200" dirty="0">
              <a:solidFill>
                <a:srgbClr val="FFFFFF"/>
              </a:solidFill>
            </a:endParaRPr>
          </a:p>
        </p:txBody>
      </p:sp>
      <p:sp>
        <p:nvSpPr>
          <p:cNvPr id="18442" name="Прямоугольник 7"/>
          <p:cNvSpPr>
            <a:spLocks noChangeArrowheads="1"/>
          </p:cNvSpPr>
          <p:nvPr/>
        </p:nvSpPr>
        <p:spPr bwMode="auto">
          <a:xfrm>
            <a:off x="214313" y="177483"/>
            <a:ext cx="87868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dirty="0" err="1">
                <a:solidFill>
                  <a:schemeClr val="bg1"/>
                </a:solidFill>
              </a:rPr>
              <a:t>Финпотребсоюз</a:t>
            </a:r>
            <a:r>
              <a:rPr lang="ru-RU" sz="2800" dirty="0">
                <a:solidFill>
                  <a:schemeClr val="bg1"/>
                </a:solidFill>
              </a:rPr>
              <a:t> действует на  основании Федеральных законов: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428625" y="107156"/>
            <a:ext cx="8229600" cy="857250"/>
          </a:xfrm>
        </p:spPr>
        <p:txBody>
          <a:bodyPr/>
          <a:lstStyle/>
          <a:p>
            <a:r>
              <a:rPr lang="ru-RU" sz="2800" smtClean="0">
                <a:solidFill>
                  <a:schemeClr val="bg1"/>
                </a:solidFill>
              </a:rPr>
              <a:t>Как организована </a:t>
            </a:r>
            <a:r>
              <a:rPr lang="en-US" sz="2800" smtClean="0">
                <a:solidFill>
                  <a:schemeClr val="bg1"/>
                </a:solidFill>
              </a:rPr>
              <a:t/>
            </a:r>
            <a:br>
              <a:rPr lang="en-US" sz="2800" smtClean="0">
                <a:solidFill>
                  <a:schemeClr val="bg1"/>
                </a:solidFill>
              </a:rPr>
            </a:br>
            <a:r>
              <a:rPr lang="ru-RU" sz="2800" smtClean="0">
                <a:solidFill>
                  <a:schemeClr val="bg1"/>
                </a:solidFill>
              </a:rPr>
              <a:t>консультационная поддержка граждан</a:t>
            </a:r>
          </a:p>
        </p:txBody>
      </p:sp>
      <p:pic>
        <p:nvPicPr>
          <p:cNvPr id="20482" name="Рисунок 3" descr="на-белом-фоне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81764" y="0"/>
            <a:ext cx="2662237" cy="341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467544" y="1212528"/>
            <a:ext cx="8352928" cy="5893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городах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где есть территориальные отделения, работают общественные приемные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544" y="1909048"/>
            <a:ext cx="8352928" cy="5893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большинстве городов присутствия открыты горячие телефонные линии для консультаций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4" y="2605569"/>
            <a:ext cx="8352928" cy="5893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Каждое ТО принимает заявления к рассмотрению жалобы по электронной почте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7544" y="3302089"/>
            <a:ext cx="8352928" cy="5893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 сайте ФПС имеется электронная приемная, которая принимает обращения от жителей всех регионов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7544" y="3998610"/>
            <a:ext cx="8352928" cy="5893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Особая форма работы – выездные консультации на предприятиях, в торговых центрах, на выставках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4982766"/>
            <a:ext cx="9144000" cy="16073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</a:rPr>
              <a:t>www.finpotrebsouz.ru</a:t>
            </a:r>
            <a:endParaRPr lang="ru-RU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578"/>
            <a:ext cx="5543550" cy="857250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chemeClr val="bg1"/>
                </a:solidFill>
              </a:rPr>
              <a:t>Сколько стоит?</a:t>
            </a:r>
          </a:p>
        </p:txBody>
      </p:sp>
      <p:sp>
        <p:nvSpPr>
          <p:cNvPr id="51203" name="Прямоугольник 12"/>
          <p:cNvSpPr>
            <a:spLocks noChangeArrowheads="1"/>
          </p:cNvSpPr>
          <p:nvPr/>
        </p:nvSpPr>
        <p:spPr bwMode="auto">
          <a:xfrm>
            <a:off x="285750" y="1203598"/>
            <a:ext cx="871537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dirty="0"/>
              <a:t>ОООП «ФинПотребСоюз» оказывает помощь </a:t>
            </a:r>
          </a:p>
          <a:p>
            <a:pPr algn="ctr"/>
            <a:endParaRPr lang="ru-RU" sz="2400" dirty="0"/>
          </a:p>
          <a:p>
            <a:pPr algn="ctr"/>
            <a:r>
              <a:rPr lang="ru-RU" sz="4000" b="1" dirty="0">
                <a:solidFill>
                  <a:schemeClr val="bg1"/>
                </a:solidFill>
              </a:rPr>
              <a:t>БЕСПЛАТНО</a:t>
            </a:r>
          </a:p>
        </p:txBody>
      </p:sp>
      <p:pic>
        <p:nvPicPr>
          <p:cNvPr id="51204" name="Рисунок 6" descr="pp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25" y="2678162"/>
            <a:ext cx="3857625" cy="2053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5" name="Рисунок 4" descr="на-белом-фоне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81764" y="0"/>
            <a:ext cx="2662237" cy="341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4982766"/>
            <a:ext cx="9144000" cy="16073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</a:rPr>
              <a:t>www.finpotrebsouz.ru</a:t>
            </a:r>
            <a:endParaRPr lang="ru-RU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124586"/>
            <a:ext cx="6192689" cy="3751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95486"/>
            <a:ext cx="8229600" cy="857250"/>
          </a:xfrm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Статистика обращений в 2014 году </a:t>
            </a:r>
            <a:r>
              <a:rPr lang="en-US" sz="2800" dirty="0" smtClean="0">
                <a:solidFill>
                  <a:schemeClr val="bg1"/>
                </a:solidFill>
              </a:rPr>
              <a:t/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(</a:t>
            </a:r>
            <a:r>
              <a:rPr lang="ru-RU" sz="2800" dirty="0" smtClean="0">
                <a:solidFill>
                  <a:schemeClr val="bg1"/>
                </a:solidFill>
              </a:rPr>
              <a:t>на кого жаловались)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56176" y="4227934"/>
            <a:ext cx="2880320" cy="7020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 скобках указаны данные за 2013 год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на-белом-фоне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1"/>
            <a:ext cx="2267744" cy="2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Заголовок 1"/>
          <p:cNvSpPr>
            <a:spLocks noGrp="1"/>
          </p:cNvSpPr>
          <p:nvPr>
            <p:ph type="title"/>
          </p:nvPr>
        </p:nvSpPr>
        <p:spPr>
          <a:xfrm>
            <a:off x="0" y="130324"/>
            <a:ext cx="8643938" cy="857250"/>
          </a:xfrm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Статистика по 2014 </a:t>
            </a:r>
            <a:r>
              <a:rPr lang="ru-RU" sz="3200" dirty="0" smtClean="0">
                <a:solidFill>
                  <a:schemeClr val="bg1"/>
                </a:solidFill>
              </a:rPr>
              <a:t>год</a:t>
            </a:r>
            <a:r>
              <a:rPr lang="ru-RU" sz="3200" dirty="0" smtClean="0">
                <a:solidFill>
                  <a:schemeClr val="bg1"/>
                </a:solidFill>
              </a:rPr>
              <a:t>у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smtClean="0">
                <a:solidFill>
                  <a:schemeClr val="bg1"/>
                </a:solidFill>
              </a:rPr>
              <a:t>(темы жалоб)</a:t>
            </a:r>
          </a:p>
        </p:txBody>
      </p:sp>
      <p:graphicFrame>
        <p:nvGraphicFramePr>
          <p:cNvPr id="24578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25202502"/>
              </p:ext>
            </p:extLst>
          </p:nvPr>
        </p:nvGraphicFramePr>
        <p:xfrm>
          <a:off x="467544" y="1167594"/>
          <a:ext cx="8280920" cy="3636404"/>
        </p:xfrm>
        <a:graphic>
          <a:graphicData uri="http://schemas.openxmlformats.org/presentationml/2006/ole">
            <p:oleObj spid="_x0000_s24590" name="Worksheet" r:id="rId4" imgW="7934345" imgH="4391010" progId="Excel.Sheet.8">
              <p:embed/>
            </p:oleObj>
          </a:graphicData>
        </a:graphic>
      </p:graphicFrame>
      <p:pic>
        <p:nvPicPr>
          <p:cNvPr id="24580" name="Рисунок 3" descr="на-белом-фоне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81764" y="0"/>
            <a:ext cx="2662237" cy="341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4982766"/>
            <a:ext cx="9144000" cy="16073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</a:rPr>
              <a:t>www.finpotrebsouz.ru</a:t>
            </a:r>
            <a:endParaRPr lang="ru-RU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428625" y="107156"/>
            <a:ext cx="8229600" cy="857250"/>
          </a:xfrm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Основные тенденции 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обращений граждан в 2014 году</a:t>
            </a:r>
          </a:p>
        </p:txBody>
      </p:sp>
      <p:pic>
        <p:nvPicPr>
          <p:cNvPr id="20482" name="Рисунок 3" descr="на-белом-фоне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81764" y="0"/>
            <a:ext cx="2662237" cy="341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251520" y="1797664"/>
            <a:ext cx="8640960" cy="113412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48% жалоб по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теме «Потребительское кредитование»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связано с проблемами добровольного страхования кредитов (навязывание добровольной страховки, отказ в возврате страховой премии при досрочном погашении кредита, включение суммы страховой премии в тело кредита и т.п.)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2654" y="1118290"/>
            <a:ext cx="8606932" cy="5893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Сокращение доли претензий к банкам, увеличение – к страховым компаниям, коллекторам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520" y="3021800"/>
            <a:ext cx="8640960" cy="91810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автостраховании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большинство жалоб связано с задержками выплат, невыплатами и неполными выплатами страховых возмещений, а также по поводу правильности расчета коэффициента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Бонус-Малус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1520" y="4047914"/>
            <a:ext cx="8640960" cy="82809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Рост доли жалоб по вкладам касается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проблем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граждан с банками, потерявшими лицензии. В первую очередь,– «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невключение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» граждан в реестр вкладчиков.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4982766"/>
            <a:ext cx="9144000" cy="16073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</a:rPr>
              <a:t>www.finpotrebsouz.ru</a:t>
            </a:r>
            <a:endParaRPr lang="ru-RU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16360</TotalTime>
  <Words>1568</Words>
  <Application>Microsoft Office PowerPoint</Application>
  <PresentationFormat>Экран (16:9)</PresentationFormat>
  <Paragraphs>150</Paragraphs>
  <Slides>25</Slides>
  <Notes>12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Diseño predeterminado</vt:lpstr>
      <vt:lpstr>Лист Microsoft Office Excel 97-2003</vt:lpstr>
      <vt:lpstr>Результаты деятельности ФинПотребСоюза по защите прав и законных интересов  граждан в рамках участия в рабочих группах Роспотребнадзора</vt:lpstr>
      <vt:lpstr>Что такое Финпотребсоюз?</vt:lpstr>
      <vt:lpstr>Цели и задачи Финпотребсоюза</vt:lpstr>
      <vt:lpstr>Слайд 4</vt:lpstr>
      <vt:lpstr>Как организована  консультационная поддержка граждан</vt:lpstr>
      <vt:lpstr>Сколько стоит?</vt:lpstr>
      <vt:lpstr>Статистика обращений в 2014 году  (на кого жаловались)</vt:lpstr>
      <vt:lpstr>Статистика по 2014 году (темы жалоб)</vt:lpstr>
      <vt:lpstr>Основные тенденции  обращений граждан в 2014 году</vt:lpstr>
      <vt:lpstr>Опыт создания рабочих групп Роспотребнадзора по актуальным проблемам защиты прав потребителей</vt:lpstr>
      <vt:lpstr>Создание рабочих групп Роспотребнадзора</vt:lpstr>
      <vt:lpstr> Проблемная ситуация с валютной ипотекой в декабре 2014 года  </vt:lpstr>
      <vt:lpstr> Проблемная ситуация с банкротством физических лиц в декабре 2014 года  </vt:lpstr>
      <vt:lpstr>Задачи рабочих групп</vt:lpstr>
      <vt:lpstr>Задачи рабочих групп</vt:lpstr>
      <vt:lpstr>Основные этапы деятельности рабочей группы по валютной ипотеке</vt:lpstr>
      <vt:lpstr>Валютная ипотека: что сделано</vt:lpstr>
      <vt:lpstr>Валютная ипотека: что сделано</vt:lpstr>
      <vt:lpstr>Валютная ипотека: что сделано</vt:lpstr>
      <vt:lpstr>Валютная ипотека: актуальная ситуация</vt:lpstr>
      <vt:lpstr>Валютная ипотека: актуальная ситуация (по состоянию на 1 мая)</vt:lpstr>
      <vt:lpstr>Валютная ипотека: динамика последних месяцев</vt:lpstr>
      <vt:lpstr>Валютная ипотека: динамика последних месяцев</vt:lpstr>
      <vt:lpstr>Валютная ипотека:  актуальные проблемы</vt:lpstr>
      <vt:lpstr>Валютная ипотека: задачи Рабочей группы на ближайшее время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Баранов Игорь Сергеевич</cp:lastModifiedBy>
  <cp:revision>1233</cp:revision>
  <dcterms:created xsi:type="dcterms:W3CDTF">2010-05-23T14:28:12Z</dcterms:created>
  <dcterms:modified xsi:type="dcterms:W3CDTF">2015-06-25T10:16:52Z</dcterms:modified>
</cp:coreProperties>
</file>