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326" r:id="rId3"/>
    <p:sldId id="319" r:id="rId4"/>
    <p:sldId id="362" r:id="rId5"/>
    <p:sldId id="365" r:id="rId6"/>
    <p:sldId id="369" r:id="rId7"/>
    <p:sldId id="262" r:id="rId8"/>
    <p:sldId id="305" r:id="rId9"/>
    <p:sldId id="299" r:id="rId10"/>
    <p:sldId id="347" r:id="rId11"/>
    <p:sldId id="281" r:id="rId12"/>
    <p:sldId id="351" r:id="rId13"/>
    <p:sldId id="328" r:id="rId14"/>
    <p:sldId id="329" r:id="rId15"/>
    <p:sldId id="361" r:id="rId16"/>
    <p:sldId id="363" r:id="rId17"/>
    <p:sldId id="364" r:id="rId18"/>
    <p:sldId id="348" r:id="rId19"/>
    <p:sldId id="349" r:id="rId20"/>
    <p:sldId id="341" r:id="rId21"/>
    <p:sldId id="344" r:id="rId22"/>
    <p:sldId id="354" r:id="rId23"/>
    <p:sldId id="355" r:id="rId24"/>
    <p:sldId id="356" r:id="rId25"/>
    <p:sldId id="357" r:id="rId26"/>
    <p:sldId id="358" r:id="rId27"/>
    <p:sldId id="359" r:id="rId28"/>
    <p:sldId id="366" r:id="rId29"/>
    <p:sldId id="367" r:id="rId30"/>
    <p:sldId id="368" r:id="rId31"/>
    <p:sldId id="360" r:id="rId32"/>
    <p:sldId id="338" r:id="rId3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66"/>
    <a:srgbClr val="006666"/>
    <a:srgbClr val="336600"/>
    <a:srgbClr val="0066FF"/>
    <a:srgbClr val="006600"/>
    <a:srgbClr val="FF3300"/>
    <a:srgbClr val="DEF8FC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4943" autoAdjust="0"/>
  </p:normalViewPr>
  <p:slideViewPr>
    <p:cSldViewPr>
      <p:cViewPr varScale="1">
        <p:scale>
          <a:sx n="98" d="100"/>
          <a:sy n="98" d="100"/>
        </p:scale>
        <p:origin x="-80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rbanovaYV\Desktop\&#1070;&#1083;&#1080;&#1103;\&#1052;&#1072;&#1090;&#1077;&#1088;&#1080;&#1072;&#1083;&#1099;%20&#1087;&#1086;%20&#1087;&#1088;&#1086;&#1077;&#1082;&#1090;&#1091;%20&#1060;&#1056;&#1055;\&#1044;&#1086;&#1082;&#1083;&#1072;&#1076;%202014\&#1044;&#1080;&#1072;&#1075;&#1088;&#1072;&#1084;&#1084;&#1099;%20&#1082;%20&#1088;&#1072;&#1079;&#1076;&#1077;&#1083;&#1091;%205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rbanovaYV\Desktop\&#1070;&#1083;&#1080;&#1103;\&#1052;&#1072;&#1090;&#1077;&#1088;&#1080;&#1072;&#1083;&#1099;%20&#1087;&#1086;%20&#1087;&#1088;&#1086;&#1077;&#1082;&#1090;&#1091;%20&#1060;&#1056;&#1055;\&#1044;&#1086;&#1082;&#1083;&#1072;&#1076;%202014\&#1044;&#1080;&#1072;&#1075;&#1088;&#1072;&#1084;&#1084;&#1099;%20&#1082;%20&#1088;&#1072;&#1079;&#1076;&#1077;&#1083;&#1091;%205.xlsx" TargetMode="External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rbanovaYV\Desktop\&#1070;&#1083;&#1080;&#1103;\&#1052;&#1072;&#1090;&#1077;&#1088;&#1080;&#1072;&#1083;&#1099;%20&#1087;&#1086;%20&#1087;&#1088;&#1086;&#1077;&#1082;&#1090;&#1091;%20&#1060;&#1056;&#1055;\&#1044;&#1086;&#1082;&#1083;&#1072;&#1076;%202014\&#1044;&#1080;&#1072;&#1075;&#1088;&#1072;&#1084;&#1084;&#1099;%20&#1082;%20&#1088;&#1072;&#1079;&#1076;&#1077;&#1083;&#1091;%20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anovis\Desktop\&#1044;&#1086;&#1082;&#1083;&#1072;&#1076;%202014\&#1050;&#1086;&#1085;&#1092;&#1077;&#1088;&#1077;&#1085;&#1094;&#1080;&#1103;%202015\&#1055;&#1088;&#1077;&#1079;&#1077;&#1085;&#1090;&#1072;&#1094;&#1080;&#1103;%20&#1055;&#1088;&#1091;&#1089;&#1072;&#1082;&#1086;&#1074;&#1072;\&#1057;&#1088;&#1072;&#1074;&#1085;&#1077;&#1085;&#1080;&#1077;%20&#1062;&#1041;%20&#1080;%20&#1056;&#1055;&#105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anovis\Desktop\&#1044;&#1086;&#1082;&#1083;&#1072;&#1076;%202014\&#1050;&#1086;&#1085;&#1092;&#1077;&#1088;&#1077;&#1085;&#1094;&#1080;&#1103;%202015\&#1055;&#1088;&#1077;&#1079;&#1077;&#1085;&#1090;&#1072;&#1094;&#1080;&#1103;%20&#1055;&#1088;&#1091;&#1089;&#1072;&#1082;&#1086;&#1074;&#1072;\&#1057;&#1088;&#1072;&#1074;&#1085;&#1077;&#1085;&#1080;&#1077;%20&#1062;&#1041;%20&#1080;%20&#1056;&#1055;&#1053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48;&#1075;&#1086;&#1088;&#1100;\Desktop\&#1044;&#1086;&#1082;&#1083;&#1072;&#1076;%202014\30-03-2015_09-50-08\&#1056;&#1072;&#1089;&#1095;&#1077;&#1090;&#1099;,%20&#1076;&#1080;&#1072;&#1075;&#1088;&#1072;&#1084;&#1084;&#1099;%202014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rbanovaYV\Desktop\&#1070;&#1083;&#1080;&#1103;\&#1052;&#1072;&#1090;&#1077;&#1088;&#1080;&#1072;&#1083;&#1099;%20&#1087;&#1086;%20&#1087;&#1088;&#1086;&#1077;&#1082;&#1090;&#1091;%20&#1060;&#1056;&#1055;\&#1044;&#1086;&#1082;&#1083;&#1072;&#1076;%202014\&#1044;&#1080;&#1072;&#1075;&#1088;&#1072;&#1084;&#1084;&#1099;%20&#1082;%20&#1088;&#1072;&#1079;&#1076;&#1077;&#1083;&#1091;%20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rbanovaYV\Desktop\&#1070;&#1083;&#1080;&#1103;\&#1052;&#1072;&#1090;&#1077;&#1088;&#1080;&#1072;&#1083;&#1099;%20&#1087;&#1086;%20&#1087;&#1088;&#1086;&#1077;&#1082;&#1090;&#1091;%20&#1060;&#1056;&#1055;\&#1044;&#1086;&#1082;&#1083;&#1072;&#1076;%202014\&#1044;&#1080;&#1072;&#1075;&#1088;&#1072;&#1084;&#1084;&#1099;%20&#1082;%20&#1088;&#1072;&#1079;&#1076;&#1077;&#1083;&#1091;%20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rbanovaYV\Desktop\&#1070;&#1083;&#1080;&#1103;\&#1052;&#1072;&#1090;&#1077;&#1088;&#1080;&#1072;&#1083;&#1099;%20&#1087;&#1086;%20&#1087;&#1088;&#1086;&#1077;&#1082;&#1090;&#1091;%20&#1060;&#1056;&#1055;\&#1044;&#1086;&#1082;&#1083;&#1072;&#1076;%202014\&#1044;&#1080;&#1072;&#1075;&#1088;&#1072;&#1084;&#1084;&#1099;%20&#1082;%20&#1088;&#1072;&#1079;&#1076;&#1077;&#1083;&#1091;%20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rbanovaYV\Desktop\&#1070;&#1083;&#1080;&#1103;\&#1052;&#1072;&#1090;&#1077;&#1088;&#1080;&#1072;&#1083;&#1099;%20&#1087;&#1086;%20&#1087;&#1088;&#1086;&#1077;&#1082;&#1090;&#1091;%20&#1060;&#1056;&#1055;\&#1044;&#1086;&#1082;&#1083;&#1072;&#1076;%202014\&#1044;&#1080;&#1072;&#1075;&#1088;&#1072;&#1084;&#1084;&#1099;%20&#1082;%20&#1088;&#1072;&#1079;&#1076;&#1077;&#1083;&#1091;%20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rbanovaYV\Desktop\&#1070;&#1083;&#1080;&#1103;\&#1052;&#1072;&#1090;&#1077;&#1088;&#1080;&#1072;&#1083;&#1099;%20&#1087;&#1086;%20&#1087;&#1088;&#1086;&#1077;&#1082;&#1090;&#1091;%20&#1060;&#1056;&#1055;\&#1044;&#1086;&#1082;&#1083;&#1072;&#1076;%202014\&#1044;&#1080;&#1072;&#1075;&#1088;&#1072;&#1084;&#1084;&#1099;%20&#1082;%20&#1088;&#1072;&#1079;&#1076;&#1077;&#1083;&#1091;%2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0.18769638803235711"/>
          <c:y val="0"/>
          <c:w val="0.65756897032405204"/>
          <c:h val="0.97407262077263246"/>
        </c:manualLayout>
      </c:layout>
      <c:pie3DChart>
        <c:varyColors val="1"/>
        <c:dLbls/>
      </c:pie3DChart>
    </c:plotArea>
    <c:legend>
      <c:legendPos val="b"/>
      <c:layout>
        <c:manualLayout>
          <c:xMode val="edge"/>
          <c:yMode val="edge"/>
          <c:x val="0"/>
          <c:y val="0.73695180440943964"/>
          <c:w val="1"/>
          <c:h val="0.26304819559056086"/>
        </c:manualLayout>
      </c:layout>
    </c:legend>
    <c:plotVisOnly val="1"/>
    <c:dispBlanksAs val="zero"/>
  </c:chart>
  <c:txPr>
    <a:bodyPr/>
    <a:lstStyle/>
    <a:p>
      <a:pPr>
        <a:defRPr sz="10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403226425965038"/>
          <c:y val="3.1203797868612937E-2"/>
          <c:w val="0.68924114973433159"/>
          <c:h val="0.66189226838043713"/>
        </c:manualLayout>
      </c:layout>
      <c:lineChart>
        <c:grouping val="standard"/>
        <c:ser>
          <c:idx val="1"/>
          <c:order val="0"/>
          <c:tx>
            <c:strRef>
              <c:f>'Т5.1,Д5.8'!$A$17</c:f>
              <c:strCache>
                <c:ptCount val="1"/>
                <c:pt idx="0">
                  <c:v>Дано заключений (участие в судах в целях заключения по делу)</c:v>
                </c:pt>
              </c:strCache>
            </c:strRef>
          </c:tx>
          <c:spPr>
            <a:ln w="44450"/>
          </c:spPr>
          <c:dLbls>
            <c:dLbl>
              <c:idx val="2"/>
              <c:layout>
                <c:manualLayout>
                  <c:x val="-5.7414698162729913E-2"/>
                  <c:y val="-6.713154279187151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133858267716536E-2"/>
                  <c:y val="-5.74216692266583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'Т5.1,Д5.8'!$D$2:$G$2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'Т5.1,Д5.8'!$D$17:$G$17</c:f>
              <c:numCache>
                <c:formatCode>General</c:formatCode>
                <c:ptCount val="4"/>
                <c:pt idx="0">
                  <c:v>4698</c:v>
                </c:pt>
                <c:pt idx="1">
                  <c:v>3783</c:v>
                </c:pt>
                <c:pt idx="2">
                  <c:v>2768</c:v>
                </c:pt>
                <c:pt idx="3">
                  <c:v>2432</c:v>
                </c:pt>
              </c:numCache>
            </c:numRef>
          </c:val>
        </c:ser>
        <c:ser>
          <c:idx val="0"/>
          <c:order val="1"/>
          <c:tx>
            <c:strRef>
              <c:f>'Т5.1,Д5.8'!$A$18</c:f>
              <c:strCache>
                <c:ptCount val="1"/>
                <c:pt idx="0">
                  <c:v>из них удовлетворены требования потребителей </c:v>
                </c:pt>
              </c:strCache>
            </c:strRef>
          </c:tx>
          <c:spPr>
            <a:ln w="44450"/>
          </c:spPr>
          <c:dLbls>
            <c:spPr>
              <a:noFill/>
              <a:ln>
                <a:noFill/>
              </a:ln>
              <a:effectLst/>
            </c:sp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'Т5.1,Д5.8'!$D$2:$G$2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'Т5.1,Д5.8'!$D$18:$G$18</c:f>
              <c:numCache>
                <c:formatCode>General</c:formatCode>
                <c:ptCount val="4"/>
                <c:pt idx="0">
                  <c:v>3255</c:v>
                </c:pt>
                <c:pt idx="1">
                  <c:v>3006</c:v>
                </c:pt>
                <c:pt idx="2">
                  <c:v>2262</c:v>
                </c:pt>
                <c:pt idx="3">
                  <c:v>2044</c:v>
                </c:pt>
              </c:numCache>
            </c:numRef>
          </c:val>
        </c:ser>
        <c:dLbls>
          <c:showVal val="1"/>
        </c:dLbls>
        <c:marker val="1"/>
        <c:axId val="71222016"/>
        <c:axId val="71223552"/>
      </c:lineChart>
      <c:lineChart>
        <c:grouping val="standard"/>
        <c:ser>
          <c:idx val="2"/>
          <c:order val="2"/>
          <c:tx>
            <c:strRef>
              <c:f>'Т5.1,Д5.8'!$A$19</c:f>
              <c:strCache>
                <c:ptCount val="1"/>
                <c:pt idx="0">
                  <c:v>Доля удовлетворенных требований потребителей</c:v>
                </c:pt>
              </c:strCache>
            </c:strRef>
          </c:tx>
          <c:spPr>
            <a:ln w="47625"/>
          </c:spPr>
          <c:dLbls>
            <c:dLbl>
              <c:idx val="1"/>
              <c:layout>
                <c:manualLayout>
                  <c:x val="-3.8245445213285954E-2"/>
                  <c:y val="4.73406186532073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'Т5.1,Д5.8'!$D$2:$G$2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'Т5.1,Д5.8'!$D$19:$G$19</c:f>
              <c:numCache>
                <c:formatCode>0%</c:formatCode>
                <c:ptCount val="4"/>
                <c:pt idx="0">
                  <c:v>0.69284802043423765</c:v>
                </c:pt>
                <c:pt idx="1">
                  <c:v>0.79460745440126879</c:v>
                </c:pt>
                <c:pt idx="2">
                  <c:v>0.81719653179189999</c:v>
                </c:pt>
                <c:pt idx="3">
                  <c:v>0.8404605263157896</c:v>
                </c:pt>
              </c:numCache>
            </c:numRef>
          </c:val>
        </c:ser>
        <c:dLbls>
          <c:showVal val="1"/>
        </c:dLbls>
        <c:marker val="1"/>
        <c:axId val="71231744"/>
        <c:axId val="71229824"/>
      </c:lineChart>
      <c:catAx>
        <c:axId val="71222016"/>
        <c:scaling>
          <c:orientation val="minMax"/>
        </c:scaling>
        <c:axPos val="b"/>
        <c:numFmt formatCode="General" sourceLinked="1"/>
        <c:tickLblPos val="nextTo"/>
        <c:crossAx val="71223552"/>
        <c:crosses val="autoZero"/>
        <c:auto val="1"/>
        <c:lblAlgn val="ctr"/>
        <c:lblOffset val="100"/>
      </c:catAx>
      <c:valAx>
        <c:axId val="71223552"/>
        <c:scaling>
          <c:orientation val="minMax"/>
          <c:max val="5000"/>
          <c:min val="1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 заключений</a:t>
                </a:r>
              </a:p>
            </c:rich>
          </c:tx>
          <c:layout>
            <c:manualLayout>
              <c:xMode val="edge"/>
              <c:yMode val="edge"/>
              <c:x val="2.0107034202627948E-2"/>
              <c:y val="5.3304326172270877E-2"/>
            </c:manualLayout>
          </c:layout>
        </c:title>
        <c:numFmt formatCode="General" sourceLinked="1"/>
        <c:tickLblPos val="nextTo"/>
        <c:crossAx val="71222016"/>
        <c:crosses val="autoZero"/>
        <c:crossBetween val="between"/>
      </c:valAx>
      <c:valAx>
        <c:axId val="71229824"/>
        <c:scaling>
          <c:orientation val="minMax"/>
          <c:min val="0.1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Доля удовлетворенных требований</a:t>
                </a:r>
              </a:p>
            </c:rich>
          </c:tx>
          <c:layout>
            <c:manualLayout>
              <c:xMode val="edge"/>
              <c:yMode val="edge"/>
              <c:x val="0.91945262692397467"/>
              <c:y val="3.5190036155997785E-2"/>
            </c:manualLayout>
          </c:layout>
        </c:title>
        <c:numFmt formatCode="0%" sourceLinked="1"/>
        <c:tickLblPos val="nextTo"/>
        <c:crossAx val="71231744"/>
        <c:crosses val="max"/>
        <c:crossBetween val="between"/>
      </c:valAx>
      <c:catAx>
        <c:axId val="71231744"/>
        <c:scaling>
          <c:orientation val="minMax"/>
        </c:scaling>
        <c:delete val="1"/>
        <c:axPos val="b"/>
        <c:numFmt formatCode="General" sourceLinked="1"/>
        <c:tickLblPos val="none"/>
        <c:crossAx val="71229824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2.1097496959221581E-2"/>
          <c:y val="0.77236031013389228"/>
          <c:w val="0.93504077843928579"/>
          <c:h val="0.22763968986610941"/>
        </c:manualLayout>
      </c:layout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2026930699596786E-2"/>
          <c:y val="3.8371164516487581E-2"/>
          <c:w val="0.69140500294606033"/>
          <c:h val="0.79186275812869744"/>
        </c:manualLayout>
      </c:layout>
      <c:bar3DChart>
        <c:barDir val="col"/>
        <c:grouping val="clustered"/>
        <c:ser>
          <c:idx val="0"/>
          <c:order val="0"/>
          <c:tx>
            <c:strRef>
              <c:f>'Д5.9'!$B$1</c:f>
              <c:strCache>
                <c:ptCount val="1"/>
                <c:pt idx="0">
                  <c:v>Подано исков в суд в защиту прав потребителей</c:v>
                </c:pt>
              </c:strCache>
            </c:strRef>
          </c:tx>
          <c:dLbls>
            <c:dLbl>
              <c:idx val="0"/>
              <c:layout>
                <c:manualLayout>
                  <c:x val="2.7778314486796248E-3"/>
                  <c:y val="-8.004293055332159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198184135663239E-3"/>
                  <c:y val="-2.77777777777795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984386302105961E-2"/>
                  <c:y val="-7.727020793154604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'Д5.9'!$A$2:$A$4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'Д5.9'!$B$2:$B$4</c:f>
              <c:numCache>
                <c:formatCode>General</c:formatCode>
                <c:ptCount val="3"/>
                <c:pt idx="0">
                  <c:v>723</c:v>
                </c:pt>
                <c:pt idx="1">
                  <c:v>294</c:v>
                </c:pt>
                <c:pt idx="2">
                  <c:v>234</c:v>
                </c:pt>
              </c:numCache>
            </c:numRef>
          </c:val>
        </c:ser>
        <c:ser>
          <c:idx val="1"/>
          <c:order val="1"/>
          <c:tx>
            <c:strRef>
              <c:f>'Д5.9'!$C$1</c:f>
              <c:strCache>
                <c:ptCount val="1"/>
                <c:pt idx="0">
                  <c:v>из них удовлетворено исков </c:v>
                </c:pt>
              </c:strCache>
            </c:strRef>
          </c:tx>
          <c:dLbls>
            <c:dLbl>
              <c:idx val="0"/>
              <c:layout>
                <c:manualLayout>
                  <c:x val="3.7701659497485426E-2"/>
                  <c:y val="-2.69358943768392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334853747677191E-2"/>
                  <c:y val="-4.415604401241393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364895322150666E-2"/>
                  <c:y val="-9.27304282404442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'Д5.9'!$A$2:$A$4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'Д5.9'!$C$2:$C$4</c:f>
              <c:numCache>
                <c:formatCode>General</c:formatCode>
                <c:ptCount val="3"/>
                <c:pt idx="0">
                  <c:v>589</c:v>
                </c:pt>
                <c:pt idx="1">
                  <c:v>199</c:v>
                </c:pt>
                <c:pt idx="2">
                  <c:v>171</c:v>
                </c:pt>
              </c:numCache>
            </c:numRef>
          </c:val>
        </c:ser>
        <c:dLbls/>
        <c:shape val="box"/>
        <c:axId val="71123712"/>
        <c:axId val="71125248"/>
        <c:axId val="0"/>
      </c:bar3DChart>
      <c:catAx>
        <c:axId val="71123712"/>
        <c:scaling>
          <c:orientation val="minMax"/>
        </c:scaling>
        <c:axPos val="b"/>
        <c:numFmt formatCode="General" sourceLinked="1"/>
        <c:tickLblPos val="nextTo"/>
        <c:crossAx val="71125248"/>
        <c:crosses val="autoZero"/>
        <c:auto val="1"/>
        <c:lblAlgn val="ctr"/>
        <c:lblOffset val="100"/>
      </c:catAx>
      <c:valAx>
        <c:axId val="71125248"/>
        <c:scaling>
          <c:orientation val="minMax"/>
        </c:scaling>
        <c:axPos val="l"/>
        <c:majorGridlines/>
        <c:numFmt formatCode="General" sourceLinked="1"/>
        <c:tickLblPos val="nextTo"/>
        <c:crossAx val="71123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4937744850888"/>
          <c:y val="0.15780979216023949"/>
          <c:w val="0.24590279663317943"/>
          <c:h val="0.58806371491940657"/>
        </c:manualLayout>
      </c:layout>
      <c:txPr>
        <a:bodyPr/>
        <a:lstStyle/>
        <a:p>
          <a:pPr algn="just"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8058157679449763"/>
          <c:y val="0"/>
          <c:w val="0.61944625884480264"/>
          <c:h val="0.94231876730249908"/>
        </c:manualLayout>
      </c:layout>
      <c:pie3DChart>
        <c:varyColors val="1"/>
        <c:ser>
          <c:idx val="0"/>
          <c:order val="0"/>
          <c:dLbls>
            <c:dLbl>
              <c:idx val="3"/>
              <c:layout>
                <c:manualLayout>
                  <c:x val="-1.8705834031908869E-2"/>
                  <c:y val="6.6554449924851114E-3"/>
                </c:manualLayout>
              </c:layout>
              <c:dLblPos val="bestFit"/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Лист1!$A$11:$A$14</c:f>
              <c:strCache>
                <c:ptCount val="4"/>
                <c:pt idx="0">
                  <c:v>банковская деятельность</c:v>
                </c:pt>
                <c:pt idx="1">
                  <c:v>микрофинансовая деятельность (включая КПК)</c:v>
                </c:pt>
                <c:pt idx="2">
                  <c:v>страховая деятельность</c:v>
                </c:pt>
                <c:pt idx="3">
                  <c:v>иная деятельность</c:v>
                </c:pt>
              </c:strCache>
            </c:strRef>
          </c:cat>
          <c:val>
            <c:numRef>
              <c:f>Лист1!$B$11:$B$14</c:f>
              <c:numCache>
                <c:formatCode>General</c:formatCode>
                <c:ptCount val="4"/>
                <c:pt idx="0">
                  <c:v>37</c:v>
                </c:pt>
                <c:pt idx="1">
                  <c:v>3.5</c:v>
                </c:pt>
                <c:pt idx="2">
                  <c:v>24</c:v>
                </c:pt>
                <c:pt idx="3">
                  <c:v>5.8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0"/>
          <c:y val="0.74768846545395184"/>
          <c:w val="0.98716047391698258"/>
          <c:h val="0.2523115345460481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0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9.8852246172270966E-2"/>
          <c:y val="0.19281027598240721"/>
          <c:w val="0.76652217550215707"/>
          <c:h val="0.4593600548515549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fld id="{12185AFE-35C0-4C58-B06A-44C1F833161B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,0</a:t>
                    </a:r>
                    <a:r>
                      <a:rPr lang="en-US" baseline="0"/>
                      <a:t>
</a:t>
                    </a:r>
                    <a:fld id="{3B3ED931-DF42-400A-BA50-966819C68EB8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outEnd"/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Лист1!$D$11:$D$14</c:f>
              <c:strCache>
                <c:ptCount val="4"/>
                <c:pt idx="0">
                  <c:v>банковская деятельность</c:v>
                </c:pt>
                <c:pt idx="1">
                  <c:v>микрофинансовая деятельность</c:v>
                </c:pt>
                <c:pt idx="2">
                  <c:v>страховая деятельность</c:v>
                </c:pt>
                <c:pt idx="3">
                  <c:v>деятельность платежных агентов </c:v>
                </c:pt>
              </c:strCache>
            </c:strRef>
          </c:cat>
          <c:val>
            <c:numRef>
              <c:f>Лист1!$C$11:$C$14</c:f>
              <c:numCache>
                <c:formatCode>#,##0.0</c:formatCode>
                <c:ptCount val="4"/>
                <c:pt idx="0" formatCode="#,##0">
                  <c:v>19.036999999999999</c:v>
                </c:pt>
                <c:pt idx="1">
                  <c:v>0.51500000000000001</c:v>
                </c:pt>
                <c:pt idx="2">
                  <c:v>8.3780000000000001</c:v>
                </c:pt>
                <c:pt idx="3">
                  <c:v>0.79100000000000004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0"/>
          <c:y val="0.71892766451200574"/>
          <c:w val="0.98139943019513864"/>
          <c:h val="0.2613716921921853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4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9421225146234878E-2"/>
          <c:y val="2.0833333333333443E-2"/>
          <c:w val="0.84586636623764333"/>
          <c:h val="0.66654687987790051"/>
        </c:manualLayout>
      </c:layout>
      <c:areaChart>
        <c:grouping val="standard"/>
        <c:ser>
          <c:idx val="0"/>
          <c:order val="0"/>
          <c:tx>
            <c:strRef>
              <c:f>'кредиты '!$E$26</c:f>
              <c:strCache>
                <c:ptCount val="1"/>
                <c:pt idx="0">
                  <c:v>Кредиты физическим лицам (левая ось), млрд. руб.</c:v>
                </c:pt>
              </c:strCache>
            </c:strRef>
          </c:tx>
          <c:spPr>
            <a:ln w="25400">
              <a:noFill/>
            </a:ln>
          </c:spPr>
          <c:cat>
            <c:numRef>
              <c:f>'кредиты '!$A$27:$A$32</c:f>
              <c:numCache>
                <c:formatCode>m/d/yyyy</c:formatCode>
                <c:ptCount val="6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</c:numCache>
            </c:numRef>
          </c:cat>
          <c:val>
            <c:numRef>
              <c:f>'кредиты '!$E$27:$E$32</c:f>
              <c:numCache>
                <c:formatCode>#,##0.0</c:formatCode>
                <c:ptCount val="6"/>
                <c:pt idx="0">
                  <c:v>3573.8</c:v>
                </c:pt>
                <c:pt idx="1">
                  <c:v>4084.8</c:v>
                </c:pt>
                <c:pt idx="2">
                  <c:v>5550.9</c:v>
                </c:pt>
                <c:pt idx="3">
                  <c:v>7737.1</c:v>
                </c:pt>
                <c:pt idx="4">
                  <c:v>9957.1</c:v>
                </c:pt>
                <c:pt idx="5">
                  <c:v>11330.7</c:v>
                </c:pt>
              </c:numCache>
            </c:numRef>
          </c:val>
        </c:ser>
        <c:dLbls/>
        <c:axId val="68332160"/>
        <c:axId val="68346240"/>
      </c:areaChart>
      <c:lineChart>
        <c:grouping val="standard"/>
        <c:ser>
          <c:idx val="1"/>
          <c:order val="1"/>
          <c:tx>
            <c:strRef>
              <c:f>'кредиты '!$H$26</c:f>
              <c:strCache>
                <c:ptCount val="1"/>
                <c:pt idx="0">
                  <c:v>из них просроченная задолженность, млрд. руб.</c:v>
                </c:pt>
              </c:strCache>
            </c:strRef>
          </c:tx>
          <c:dLbls>
            <c:dLbl>
              <c:idx val="0"/>
              <c:layout>
                <c:manualLayout>
                  <c:x val="-8.6468646864686527E-2"/>
                  <c:y val="1.53985507246378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864686468647034E-2"/>
                  <c:y val="3.713768115942035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785397948319402E-2"/>
                  <c:y val="-6.39286829234457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663366336633666E-2"/>
                  <c:y val="4.800724637681158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382838283828402E-2"/>
                  <c:y val="4.800724637681158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5742574257425752E-2"/>
                  <c:y val="3.35144927536231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'кредиты '!$A$27:$A$32</c:f>
              <c:numCache>
                <c:formatCode>m/d/yyyy</c:formatCode>
                <c:ptCount val="6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</c:numCache>
            </c:numRef>
          </c:cat>
          <c:val>
            <c:numRef>
              <c:f>'кредиты '!$H$27:$H$32</c:f>
              <c:numCache>
                <c:formatCode>#,##0.0</c:formatCode>
                <c:ptCount val="6"/>
                <c:pt idx="0">
                  <c:v>243</c:v>
                </c:pt>
                <c:pt idx="1">
                  <c:v>282.3</c:v>
                </c:pt>
                <c:pt idx="2">
                  <c:v>291.10000000000002</c:v>
                </c:pt>
                <c:pt idx="3">
                  <c:v>313</c:v>
                </c:pt>
                <c:pt idx="4">
                  <c:v>440.3</c:v>
                </c:pt>
                <c:pt idx="5">
                  <c:v>667.5</c:v>
                </c:pt>
              </c:numCache>
            </c:numRef>
          </c:val>
        </c:ser>
        <c:dLbls/>
        <c:marker val="1"/>
        <c:axId val="68349312"/>
        <c:axId val="68347776"/>
      </c:lineChart>
      <c:dateAx>
        <c:axId val="68332160"/>
        <c:scaling>
          <c:orientation val="minMax"/>
        </c:scaling>
        <c:axPos val="b"/>
        <c:numFmt formatCode="m/d/yyyy" sourceLinked="1"/>
        <c:tickLblPos val="nextTo"/>
        <c:crossAx val="68346240"/>
        <c:crosses val="autoZero"/>
        <c:auto val="1"/>
        <c:lblOffset val="100"/>
        <c:baseTimeUnit val="years"/>
      </c:dateAx>
      <c:valAx>
        <c:axId val="68346240"/>
        <c:scaling>
          <c:orientation val="minMax"/>
          <c:max val="14000"/>
          <c:min val="20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8332160"/>
        <c:crosses val="autoZero"/>
        <c:crossBetween val="between"/>
      </c:valAx>
      <c:valAx>
        <c:axId val="68347776"/>
        <c:scaling>
          <c:orientation val="minMax"/>
          <c:max val="700"/>
          <c:min val="100"/>
        </c:scaling>
        <c:axPos val="r"/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8349312"/>
        <c:crosses val="max"/>
        <c:crossBetween val="between"/>
      </c:valAx>
      <c:dateAx>
        <c:axId val="68349312"/>
        <c:scaling>
          <c:orientation val="minMax"/>
        </c:scaling>
        <c:delete val="1"/>
        <c:axPos val="b"/>
        <c:numFmt formatCode="m/d/yyyy" sourceLinked="1"/>
        <c:tickLblPos val="none"/>
        <c:crossAx val="68347776"/>
        <c:crosses val="autoZero"/>
        <c:auto val="1"/>
        <c:lblOffset val="100"/>
        <c:baseTimeUnit val="years"/>
      </c:date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2714627631899473"/>
          <c:w val="1"/>
          <c:h val="0.17285372368101565"/>
        </c:manualLayout>
      </c:layout>
    </c:legend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641611892972845"/>
          <c:y val="4.6806926621012504E-2"/>
          <c:w val="0.86488200510253632"/>
          <c:h val="0.72902550025283563"/>
        </c:manualLayout>
      </c:layout>
      <c:barChart>
        <c:barDir val="col"/>
        <c:grouping val="clustered"/>
        <c:ser>
          <c:idx val="0"/>
          <c:order val="0"/>
          <c:tx>
            <c:strRef>
              <c:f>'Д5.1'!$C$3</c:f>
              <c:strCache>
                <c:ptCount val="1"/>
                <c:pt idx="0">
                  <c:v>всего обращений граждан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43449593429741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898476418531856E-7"/>
                  <c:y val="-3.115324292929060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912818091374012E-3"/>
                  <c:y val="1.07897181632161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0339469454158292E-17"/>
                  <c:y val="1.6184577244825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8.510350294729556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'Д5.1'!$B$4:$B$9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'Д5.1'!$C$4:$C$9</c:f>
              <c:numCache>
                <c:formatCode>General</c:formatCode>
                <c:ptCount val="6"/>
                <c:pt idx="0">
                  <c:v>2747</c:v>
                </c:pt>
                <c:pt idx="1">
                  <c:v>19032</c:v>
                </c:pt>
                <c:pt idx="2">
                  <c:v>21706</c:v>
                </c:pt>
                <c:pt idx="3">
                  <c:v>15552</c:v>
                </c:pt>
                <c:pt idx="4">
                  <c:v>18957</c:v>
                </c:pt>
                <c:pt idx="5">
                  <c:v>28727</c:v>
                </c:pt>
              </c:numCache>
            </c:numRef>
          </c:val>
        </c:ser>
        <c:ser>
          <c:idx val="1"/>
          <c:order val="1"/>
          <c:tx>
            <c:strRef>
              <c:f>'Д5.1'!$D$3</c:f>
              <c:strCache>
                <c:ptCount val="1"/>
                <c:pt idx="0">
                  <c:v>из них письменных</c:v>
                </c:pt>
              </c:strCache>
            </c:strRef>
          </c:tx>
          <c:dLbls>
            <c:dLbl>
              <c:idx val="0"/>
              <c:layout>
                <c:manualLayout>
                  <c:x val="1.6456409045686932E-2"/>
                  <c:y val="1.07897181632161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16512723654951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456409045686932E-2"/>
                  <c:y val="1.07897181632161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747690854823637E-2"/>
                  <c:y val="5.394859081608082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747690854823637E-2"/>
                  <c:y val="5.394859081608082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9743185528139168E-2"/>
                  <c:y val="-2.46950932469700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'Д5.1'!$B$4:$B$9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'Д5.1'!$D$4:$D$9</c:f>
              <c:numCache>
                <c:formatCode>General</c:formatCode>
                <c:ptCount val="6"/>
                <c:pt idx="0">
                  <c:v>1391</c:v>
                </c:pt>
                <c:pt idx="1">
                  <c:v>9052</c:v>
                </c:pt>
                <c:pt idx="2">
                  <c:v>10725</c:v>
                </c:pt>
                <c:pt idx="3">
                  <c:v>10260</c:v>
                </c:pt>
                <c:pt idx="4">
                  <c:v>14640</c:v>
                </c:pt>
                <c:pt idx="5">
                  <c:v>22949</c:v>
                </c:pt>
              </c:numCache>
            </c:numRef>
          </c:val>
        </c:ser>
        <c:dLbls/>
        <c:gapWidth val="75"/>
        <c:axId val="69838720"/>
        <c:axId val="69840256"/>
      </c:barChart>
      <c:catAx>
        <c:axId val="69838720"/>
        <c:scaling>
          <c:orientation val="minMax"/>
        </c:scaling>
        <c:axPos val="b"/>
        <c:numFmt formatCode="General" sourceLinked="1"/>
        <c:majorTickMark val="none"/>
        <c:tickLblPos val="nextTo"/>
        <c:crossAx val="69840256"/>
        <c:crosses val="autoZero"/>
        <c:auto val="1"/>
        <c:lblAlgn val="ctr"/>
        <c:lblOffset val="100"/>
      </c:catAx>
      <c:valAx>
        <c:axId val="698402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штук</a:t>
                </a:r>
              </a:p>
            </c:rich>
          </c:tx>
          <c:layout>
            <c:manualLayout>
              <c:xMode val="edge"/>
              <c:yMode val="edge"/>
              <c:x val="6.5979449729667069E-3"/>
              <c:y val="0.29422827677513758"/>
            </c:manualLayout>
          </c:layout>
        </c:title>
        <c:numFmt formatCode="General" sourceLinked="1"/>
        <c:majorTickMark val="none"/>
        <c:tickLblPos val="nextTo"/>
        <c:crossAx val="69838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1751648632263765E-2"/>
          <c:y val="0.89365948748259993"/>
          <c:w val="0.88251102521558589"/>
          <c:h val="7.3364238392739534E-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7.7098535306611524E-2"/>
          <c:y val="0.12594584161226763"/>
          <c:w val="0.53392680698600614"/>
          <c:h val="0.7942508089696283"/>
        </c:manualLayout>
      </c:layout>
      <c:pie3DChart>
        <c:varyColors val="1"/>
        <c:ser>
          <c:idx val="0"/>
          <c:order val="0"/>
          <c:tx>
            <c:strRef>
              <c:f>'Д5.2'!$B$3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dLbl>
              <c:idx val="0"/>
              <c:layout>
                <c:manualLayout>
                  <c:x val="-0.16125"/>
                  <c:y val="-0.16141810631879971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1</a:t>
                    </a:r>
                    <a:r>
                      <a:rPr lang="en-US" dirty="0"/>
                      <a:t>9 037
66%</a:t>
                    </a:r>
                  </a:p>
                </c:rich>
              </c:tx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731676756485843E-2"/>
                  <c:y val="5.2292537506886234E-2"/>
                </c:manualLayout>
              </c:layout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243909837903436E-2"/>
                  <c:y val="-0.11527429441690266"/>
                </c:manualLayout>
              </c:layout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dirty="0"/>
                      <a:t>8</a:t>
                    </a:r>
                    <a:r>
                      <a:rPr lang="en-US" dirty="0"/>
                      <a:t> 378
29%</a:t>
                    </a:r>
                  </a:p>
                </c:rich>
              </c:tx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'Д5.2'!$A$4:$A$7</c:f>
              <c:strCache>
                <c:ptCount val="4"/>
                <c:pt idx="0">
                  <c:v>банковская деятельность</c:v>
                </c:pt>
                <c:pt idx="1">
                  <c:v>микрофинансовая деятельность</c:v>
                </c:pt>
                <c:pt idx="2">
                  <c:v>деятельность платежных агентов</c:v>
                </c:pt>
                <c:pt idx="3">
                  <c:v>страховая деятельность</c:v>
                </c:pt>
              </c:strCache>
            </c:strRef>
          </c:cat>
          <c:val>
            <c:numRef>
              <c:f>'Д5.2'!$B$4:$B$7</c:f>
              <c:numCache>
                <c:formatCode>General</c:formatCode>
                <c:ptCount val="4"/>
                <c:pt idx="0">
                  <c:v>19037</c:v>
                </c:pt>
                <c:pt idx="1">
                  <c:v>515</c:v>
                </c:pt>
                <c:pt idx="2">
                  <c:v>791</c:v>
                </c:pt>
                <c:pt idx="3">
                  <c:v>8378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59875328083989499"/>
          <c:y val="0.16501664903827323"/>
          <c:w val="0.36791338582678196"/>
          <c:h val="0.729589697985366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2.12675659931536E-2"/>
          <c:y val="5.8720392744429223E-2"/>
          <c:w val="0.59239067685117963"/>
          <c:h val="0.79894175199931061"/>
        </c:manualLayout>
      </c:layout>
      <c:ofPieChart>
        <c:ofPieType val="bar"/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Val val="1"/>
            <c:showPercent val="1"/>
            <c:separator>
</c:separator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'Д.5.5,5.6'!$A$33:$A$36</c:f>
              <c:strCache>
                <c:ptCount val="4"/>
                <c:pt idx="0">
                  <c:v>Банковская деятельность</c:v>
                </c:pt>
                <c:pt idx="1">
                  <c:v>Страховая деятельность</c:v>
                </c:pt>
                <c:pt idx="2">
                  <c:v>Деятельность платежных агентов</c:v>
                </c:pt>
                <c:pt idx="3">
                  <c:v>Микрофинансовая деятельность</c:v>
                </c:pt>
              </c:strCache>
            </c:strRef>
          </c:cat>
          <c:val>
            <c:numRef>
              <c:f>'Д.5.5,5.6'!$B$33:$B$36</c:f>
              <c:numCache>
                <c:formatCode>General</c:formatCode>
                <c:ptCount val="4"/>
                <c:pt idx="0">
                  <c:v>1137</c:v>
                </c:pt>
                <c:pt idx="1">
                  <c:v>292</c:v>
                </c:pt>
                <c:pt idx="2">
                  <c:v>18</c:v>
                </c:pt>
                <c:pt idx="3">
                  <c:v>123</c:v>
                </c:pt>
              </c:numCache>
            </c:numRef>
          </c:val>
        </c:ser>
        <c:dLbls/>
        <c:gapWidth val="100"/>
        <c:secondPieSize val="75"/>
        <c:serLines/>
      </c:ofPieChart>
    </c:plotArea>
    <c:legend>
      <c:legendPos val="r"/>
      <c:layout>
        <c:manualLayout>
          <c:xMode val="edge"/>
          <c:yMode val="edge"/>
          <c:x val="0.69151661528593156"/>
          <c:y val="3.4470124432826481E-2"/>
          <c:w val="0.30420170047322626"/>
          <c:h val="0.96552980173252989"/>
        </c:manualLayout>
      </c:layout>
    </c:legend>
    <c:plotVisOnly val="1"/>
    <c:dispBlanksAs val="zero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48249464139999826"/>
          <c:y val="0.1645166666069362"/>
          <c:w val="0.57952624999181757"/>
          <c:h val="0.64878966476495825"/>
        </c:manualLayout>
      </c:layout>
      <c:barChart>
        <c:barDir val="bar"/>
        <c:grouping val="clustered"/>
        <c:ser>
          <c:idx val="0"/>
          <c:order val="0"/>
          <c:tx>
            <c:strRef>
              <c:f>Д.5.5!$F$4</c:f>
              <c:strCache>
                <c:ptCount val="1"/>
                <c:pt idx="0">
                  <c:v>Нарушения в 2013 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Д.5.5!$A$5:$A$7</c:f>
              <c:strCache>
                <c:ptCount val="3"/>
                <c:pt idx="0">
                  <c:v>Деятельность платежных агентов</c:v>
                </c:pt>
                <c:pt idx="1">
                  <c:v>Микрофинансовая деятельность</c:v>
                </c:pt>
                <c:pt idx="2">
                  <c:v>Страховая деятельность</c:v>
                </c:pt>
              </c:strCache>
            </c:strRef>
          </c:cat>
          <c:val>
            <c:numRef>
              <c:f>Д.5.5!$F$5:$F$7</c:f>
              <c:numCache>
                <c:formatCode>General</c:formatCode>
                <c:ptCount val="3"/>
                <c:pt idx="0">
                  <c:v>19</c:v>
                </c:pt>
                <c:pt idx="1">
                  <c:v>42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Д.5.5!$G$4</c:f>
              <c:strCache>
                <c:ptCount val="1"/>
                <c:pt idx="0">
                  <c:v>Проверки в 2013 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Д.5.5!$A$5:$A$7</c:f>
              <c:strCache>
                <c:ptCount val="3"/>
                <c:pt idx="0">
                  <c:v>Деятельность платежных агентов</c:v>
                </c:pt>
                <c:pt idx="1">
                  <c:v>Микрофинансовая деятельность</c:v>
                </c:pt>
                <c:pt idx="2">
                  <c:v>Страховая деятельность</c:v>
                </c:pt>
              </c:strCache>
            </c:strRef>
          </c:cat>
          <c:val>
            <c:numRef>
              <c:f>Д.5.5!$G$5:$G$7</c:f>
              <c:numCache>
                <c:formatCode>General</c:formatCode>
                <c:ptCount val="3"/>
                <c:pt idx="0">
                  <c:v>58</c:v>
                </c:pt>
                <c:pt idx="1">
                  <c:v>85</c:v>
                </c:pt>
                <c:pt idx="2">
                  <c:v>172</c:v>
                </c:pt>
              </c:numCache>
            </c:numRef>
          </c:val>
        </c:ser>
        <c:ser>
          <c:idx val="2"/>
          <c:order val="2"/>
          <c:tx>
            <c:strRef>
              <c:f>Д.5.5!$H$4</c:f>
              <c:strCache>
                <c:ptCount val="1"/>
                <c:pt idx="0">
                  <c:v>Нарушения в 2014 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Д.5.5!$A$5:$A$7</c:f>
              <c:strCache>
                <c:ptCount val="3"/>
                <c:pt idx="0">
                  <c:v>Деятельность платежных агентов</c:v>
                </c:pt>
                <c:pt idx="1">
                  <c:v>Микрофинансовая деятельность</c:v>
                </c:pt>
                <c:pt idx="2">
                  <c:v>Страховая деятельность</c:v>
                </c:pt>
              </c:strCache>
            </c:strRef>
          </c:cat>
          <c:val>
            <c:numRef>
              <c:f>Д.5.5!$H$5:$H$7</c:f>
              <c:numCache>
                <c:formatCode>General</c:formatCode>
                <c:ptCount val="3"/>
                <c:pt idx="0">
                  <c:v>8</c:v>
                </c:pt>
                <c:pt idx="1">
                  <c:v>96</c:v>
                </c:pt>
                <c:pt idx="2">
                  <c:v>128</c:v>
                </c:pt>
              </c:numCache>
            </c:numRef>
          </c:val>
        </c:ser>
        <c:ser>
          <c:idx val="3"/>
          <c:order val="3"/>
          <c:tx>
            <c:strRef>
              <c:f>Д.5.5!$I$4</c:f>
              <c:strCache>
                <c:ptCount val="1"/>
                <c:pt idx="0">
                  <c:v>Проверки в 2014 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Д.5.5!$A$5:$A$7</c:f>
              <c:strCache>
                <c:ptCount val="3"/>
                <c:pt idx="0">
                  <c:v>Деятельность платежных агентов</c:v>
                </c:pt>
                <c:pt idx="1">
                  <c:v>Микрофинансовая деятельность</c:v>
                </c:pt>
                <c:pt idx="2">
                  <c:v>Страховая деятельность</c:v>
                </c:pt>
              </c:strCache>
            </c:strRef>
          </c:cat>
          <c:val>
            <c:numRef>
              <c:f>Д.5.5!$I$5:$I$7</c:f>
              <c:numCache>
                <c:formatCode>General</c:formatCode>
                <c:ptCount val="3"/>
                <c:pt idx="0">
                  <c:v>18</c:v>
                </c:pt>
                <c:pt idx="1">
                  <c:v>123</c:v>
                </c:pt>
                <c:pt idx="2">
                  <c:v>292</c:v>
                </c:pt>
              </c:numCache>
            </c:numRef>
          </c:val>
        </c:ser>
        <c:dLbls/>
        <c:axId val="69921024"/>
        <c:axId val="71057408"/>
      </c:barChart>
      <c:catAx>
        <c:axId val="69921024"/>
        <c:scaling>
          <c:orientation val="minMax"/>
        </c:scaling>
        <c:axPos val="l"/>
        <c:numFmt formatCode="General" sourceLinked="1"/>
        <c:tickLblPos val="nextTo"/>
        <c:crossAx val="71057408"/>
        <c:crossesAt val="0"/>
        <c:auto val="1"/>
        <c:lblAlgn val="ctr"/>
        <c:lblOffset val="100"/>
      </c:catAx>
      <c:valAx>
        <c:axId val="71057408"/>
        <c:scaling>
          <c:orientation val="minMax"/>
          <c:max val="300"/>
          <c:min val="0"/>
        </c:scaling>
        <c:axPos val="b"/>
        <c:majorGridlines/>
        <c:numFmt formatCode="General" sourceLinked="1"/>
        <c:tickLblPos val="high"/>
        <c:crossAx val="69921024"/>
        <c:crosses val="autoZero"/>
        <c:crossBetween val="between"/>
        <c:majorUnit val="50"/>
      </c:valAx>
    </c:plotArea>
    <c:legend>
      <c:legendPos val="b"/>
      <c:layout>
        <c:manualLayout>
          <c:xMode val="edge"/>
          <c:yMode val="edge"/>
          <c:x val="0"/>
          <c:y val="0.84795574205919177"/>
          <c:w val="0.96383555562791878"/>
          <c:h val="0.12275980964003795"/>
        </c:manualLayout>
      </c:layout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7560991689225692E-3"/>
          <c:y val="0.19275716033503781"/>
          <c:w val="0.63594598068607155"/>
          <c:h val="0.80724289857278364"/>
        </c:manualLayout>
      </c:layout>
      <c:pie3DChart>
        <c:varyColors val="1"/>
        <c:ser>
          <c:idx val="0"/>
          <c:order val="0"/>
          <c:explosion val="10"/>
          <c:dLbls>
            <c:dLbl>
              <c:idx val="0"/>
              <c:layout>
                <c:manualLayout>
                  <c:x val="-5.125261485665894E-2"/>
                  <c:y val="0"/>
                </c:manualLayout>
              </c:layout>
              <c:dLblPos val="bestFit"/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222895461757742E-2"/>
                  <c:y val="-1.9275332491896773E-2"/>
                </c:manualLayout>
              </c:layout>
              <c:dLblPos val="bestFit"/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222895461757753E-3"/>
                  <c:y val="-3.4695598485414265E-2"/>
                </c:manualLayout>
              </c:layout>
              <c:dLblPos val="bestFit"/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 5.7'!$A$3:$A$6</c:f>
              <c:strCache>
                <c:ptCount val="4"/>
                <c:pt idx="0">
                  <c:v>Деятельность платежных агентов</c:v>
                </c:pt>
                <c:pt idx="1">
                  <c:v>Микрофинансовая деятельность</c:v>
                </c:pt>
                <c:pt idx="2">
                  <c:v>Страховая деятельность</c:v>
                </c:pt>
                <c:pt idx="3">
                  <c:v>Банковская деятельность</c:v>
                </c:pt>
              </c:strCache>
            </c:strRef>
          </c:cat>
          <c:val>
            <c:numRef>
              <c:f>'Д 5.7'!$C$3:$C$6</c:f>
              <c:numCache>
                <c:formatCode>General</c:formatCode>
                <c:ptCount val="4"/>
                <c:pt idx="0">
                  <c:v>5</c:v>
                </c:pt>
                <c:pt idx="1">
                  <c:v>26</c:v>
                </c:pt>
                <c:pt idx="2">
                  <c:v>593</c:v>
                </c:pt>
                <c:pt idx="3">
                  <c:v>1775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2293695762199264"/>
          <c:y val="6.2578544899995481E-2"/>
          <c:w val="0.36503683826203548"/>
          <c:h val="0.93154556884382778"/>
        </c:manualLayout>
      </c:layout>
    </c:legend>
    <c:plotVisOnly val="1"/>
    <c:dispBlanksAs val="zero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0.82407</cdr:x>
      <cdr:y>0.15152</cdr:y>
    </cdr:from>
    <cdr:to>
      <cdr:x>0.90741</cdr:x>
      <cdr:y>0.31584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8713" y="360040"/>
          <a:ext cx="648072" cy="390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(5,9%)</a:t>
          </a:r>
        </a:p>
      </cdr:txBody>
    </cdr:sp>
  </cdr:relSizeAnchor>
  <cdr:relSizeAnchor xmlns:cdr="http://schemas.openxmlformats.org/drawingml/2006/chartDrawing">
    <cdr:from>
      <cdr:x>0.69582</cdr:x>
      <cdr:y>0.38324</cdr:y>
    </cdr:from>
    <cdr:to>
      <cdr:x>0.85967</cdr:x>
      <cdr:y>0.48631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49749" y="828640"/>
          <a:ext cx="623956" cy="222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(4,4%)</a:t>
          </a:r>
        </a:p>
      </cdr:txBody>
    </cdr:sp>
  </cdr:relSizeAnchor>
  <cdr:relSizeAnchor xmlns:cdr="http://schemas.openxmlformats.org/drawingml/2006/chartDrawing">
    <cdr:from>
      <cdr:x>0.5463</cdr:x>
      <cdr:y>0.54545</cdr:y>
    </cdr:from>
    <cdr:to>
      <cdr:x>0.70554</cdr:x>
      <cdr:y>0.66268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1296144"/>
          <a:ext cx="1238388" cy="278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(4,0</a:t>
          </a:r>
          <a:r>
            <a:rPr lang="ru-RU" sz="1400" b="1" baseline="0" dirty="0">
              <a:latin typeface="Times New Roman" pitchFamily="18" charset="0"/>
              <a:cs typeface="Times New Roman" pitchFamily="18" charset="0"/>
            </a:rPr>
            <a:t>%)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0.39776</cdr:x>
      <cdr:y>0.4845</cdr:y>
    </cdr:from>
    <cdr:to>
      <cdr:x>0.54558</cdr:x>
      <cdr:y>0.57883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14707" y="1047563"/>
          <a:ext cx="562897" cy="203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(5,2%)</a:t>
          </a:r>
        </a:p>
      </cdr:txBody>
    </cdr:sp>
  </cdr:relSizeAnchor>
  <cdr:relSizeAnchor xmlns:cdr="http://schemas.openxmlformats.org/drawingml/2006/chartDrawing">
    <cdr:from>
      <cdr:x>0.27493</cdr:x>
      <cdr:y>0.5788</cdr:y>
    </cdr:from>
    <cdr:to>
      <cdr:x>0.43764</cdr:x>
      <cdr:y>0.66847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46953" y="1251461"/>
          <a:ext cx="619634" cy="193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(6,9%)</a:t>
          </a:r>
        </a:p>
      </cdr:txBody>
    </cdr:sp>
  </cdr:relSizeAnchor>
  <cdr:relSizeAnchor xmlns:cdr="http://schemas.openxmlformats.org/drawingml/2006/chartDrawing">
    <cdr:from>
      <cdr:x>0.10265</cdr:x>
      <cdr:y>0.58402</cdr:y>
    </cdr:from>
    <cdr:to>
      <cdr:x>0.24967</cdr:x>
      <cdr:y>0.6963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0894" y="1262763"/>
          <a:ext cx="559874" cy="242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(6,8%)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66C2EA-5E39-4484-B06E-33140FB6845E}" type="datetimeFigureOut">
              <a:rPr lang="ru-RU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A7FEBD-F9DA-4B2E-A7FF-FEE32803D7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5801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1A410-2974-4AEE-94DC-AB7F524D30AC}" type="slidenum">
              <a:rPr lang="ru-RU"/>
              <a:pPr/>
              <a:t>8</a:t>
            </a:fld>
            <a:endParaRPr lang="ru-RU" dirty="0"/>
          </a:p>
        </p:txBody>
      </p:sp>
      <p:sp>
        <p:nvSpPr>
          <p:cNvPr id="12390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3EC095-D54E-4214-BD6C-D7ABFC1A8BB0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latin typeface="+mn-lt"/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807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7FEBD-F9DA-4B2E-A7FF-FEE32803D77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00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6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1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4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3650456"/>
            <a:ext cx="641350" cy="481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4125516"/>
            <a:ext cx="138112" cy="1023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4341019"/>
            <a:ext cx="274638" cy="20597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Овал 24"/>
          <p:cNvSpPr/>
          <p:nvPr/>
        </p:nvSpPr>
        <p:spPr>
          <a:xfrm>
            <a:off x="1905001" y="3371850"/>
            <a:ext cx="365125" cy="2738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213" y="833438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72A1-27C7-4478-BE6B-92DC96990DEA}" type="datetime1">
              <a:rPr lang="ru-RU" smtClean="0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8085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3696891"/>
            <a:ext cx="609600" cy="3881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8EFD9-62DE-400C-AE2A-391CAB25E0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A56D-DE3D-4862-9679-4019BE1AF57A}" type="datetime1">
              <a:rPr lang="ru-RU" smtClean="0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121B-0E86-4B35-BFA3-EFE729EE75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676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D932-6872-4744-96F3-CE62FE87BD45}" type="datetime1">
              <a:rPr lang="ru-RU" smtClean="0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B658-F557-47EC-9A81-8BB17A237D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7467600" cy="464939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1E09-1436-42C0-8F80-E80C7EB64CE4}" type="datetime1">
              <a:rPr lang="ru-RU" smtClean="0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A0CD-C130-4C64-8043-E2CCC1560B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F71089-2692-417A-BD8E-D90594733AAD}" type="datetime1">
              <a:rPr lang="ru-RU" smtClean="0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0B94FD-2C45-4D84-AD61-D40DFF1C9F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6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1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4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3650456"/>
            <a:ext cx="642938" cy="481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4125516"/>
            <a:ext cx="138112" cy="1023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4343400"/>
            <a:ext cx="274638" cy="20597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1" y="3359944"/>
            <a:ext cx="365125" cy="2738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8625" y="829866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D8FA4-5845-4B76-A182-10C4C29F413B}" type="datetime1">
              <a:rPr lang="ru-RU" smtClean="0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5704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3696891"/>
            <a:ext cx="609600" cy="3881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F511E-980F-43E7-A972-FEA35234E7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0773-3CCB-48AF-99C2-E23187344324}" type="datetime1">
              <a:rPr lang="ru-RU" smtClean="0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7A23-5270-44D1-A206-492A0BCD9C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927D-0B09-46F5-9D37-00DED42A9607}" type="datetime1">
              <a:rPr lang="ru-RU" smtClean="0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5953-5B82-4D31-91A9-DD5DCFD817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AD6C8B-1561-45BE-AE3F-C2000D9189F9}" type="datetime1">
              <a:rPr lang="ru-RU" smtClean="0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3AFBEA-7802-41C3-87EB-2477BE1FD9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9BE4-9D97-45B8-A581-52C93F5A2ADF}" type="datetime1">
              <a:rPr lang="ru-RU" smtClean="0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9D11-086F-4CD1-9F51-7246AC7DF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6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EEA582-3CDB-494C-A0EF-B72A2147F791}" type="datetime1">
              <a:rPr lang="ru-RU" smtClean="0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E0EE96-1A01-452B-8C7F-B50B950B8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6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4F28FC-A5DE-42AB-8889-0423DB5B15F7}" type="datetime1">
              <a:rPr lang="ru-RU" smtClean="0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22C0F2-1035-42B5-A353-7CF5DA05C7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7467600" cy="36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465" y="763389"/>
            <a:ext cx="150852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C63CF46-4182-41D4-8E7A-D07DA755DC3D}" type="datetime1">
              <a:rPr lang="ru-RU" smtClean="0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89813" y="2757091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6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5467DF4-30E4-477F-B223-B24BC639F0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5" r:id="rId4"/>
    <p:sldLayoutId id="2147483674" r:id="rId5"/>
    <p:sldLayoutId id="2147483679" r:id="rId6"/>
    <p:sldLayoutId id="2147483673" r:id="rId7"/>
    <p:sldLayoutId id="2147483680" r:id="rId8"/>
    <p:sldLayoutId id="2147483681" r:id="rId9"/>
    <p:sldLayoutId id="2147483672" r:id="rId10"/>
    <p:sldLayoutId id="2147483671" r:id="rId11"/>
    <p:sldLayoutId id="214748367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CA3E5F11D98B1089ACE3CE2C61B40E3A47A7A3C68351FA909EFC436AB63BFC2BB01D9B90FDE68DE0j1tA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507854"/>
            <a:ext cx="6172200" cy="10287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66FF"/>
                </a:solidFill>
              </a:rPr>
              <a:t>О. В. Прусаков</a:t>
            </a: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500" dirty="0" smtClean="0">
                <a:solidFill>
                  <a:srgbClr val="FF0000"/>
                </a:solidFill>
              </a:rPr>
              <a:t>Начальник Управления защиты прав потребителей Роспотребнадзора</a:t>
            </a:r>
          </a:p>
        </p:txBody>
      </p:sp>
      <p:pic>
        <p:nvPicPr>
          <p:cNvPr id="4" name="Picture 5" descr="герб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62" y="160718"/>
            <a:ext cx="723528" cy="589364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85918" y="160719"/>
            <a:ext cx="2571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b="1" dirty="0">
                <a:solidFill>
                  <a:srgbClr val="223913"/>
                </a:solidFill>
              </a:rPr>
              <a:t>ФЕДЕРАЛЬНАЯ СЛУЖБА              ПО НАДЗОРУ В СФЕРЕ      ЗАЩИТЫ ПРАВ ПОТРЕБИТЕЛЕЙ    И БЛАГОПОЛУЧИЯ ЧЕЛОВЕКА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2067" y="4179105"/>
            <a:ext cx="3676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sz="1600" b="1" dirty="0" smtClean="0">
              <a:latin typeface="Cambria" pitchFamily="18" charset="0"/>
            </a:endParaRPr>
          </a:p>
          <a:p>
            <a:pPr algn="r"/>
            <a:endParaRPr lang="ru-RU" sz="1600" b="1" dirty="0" smtClean="0">
              <a:latin typeface="Cambria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Москва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26  июня 2015 года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95736" y="1131590"/>
            <a:ext cx="61722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cap="none" dirty="0" smtClean="0">
                <a:solidFill>
                  <a:srgbClr val="C00000"/>
                </a:solidFill>
              </a:rPr>
              <a:t>ПРОЕКТ МИНИСТЕРСТВА ФИНАНСОВ РОССИЙСКОЙ ФЕДЕРАЦИИ И ВСЕМИРНОГО БАНКА </a:t>
            </a:r>
            <a:r>
              <a:rPr lang="en-US" sz="1400" cap="none" dirty="0" smtClean="0">
                <a:solidFill>
                  <a:srgbClr val="C00000"/>
                </a:solidFill>
                <a:latin typeface="Arial Rounded MT Bold" pitchFamily="34" charset="0"/>
              </a:rPr>
              <a:t/>
            </a:r>
            <a:br>
              <a:rPr lang="en-US" sz="1400" cap="none" dirty="0" smtClean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ru-RU" sz="1400" cap="none" dirty="0" smtClean="0">
                <a:solidFill>
                  <a:srgbClr val="C00000"/>
                </a:solidFill>
              </a:rPr>
              <a:t>«СОДЕЙСТВИЕ ПОВЫШЕНИЮ УРОВНЯ ФИНАНСОВОЙ ГРАМОТНОСТИ И РАЗВИТИЮ ФИНАНСОВОГО ОБРАЗОВАНИЯ В РОССИЙСКОЙ ФЕДЕРАЦИИ»</a:t>
            </a:r>
            <a:br>
              <a:rPr lang="ru-RU" sz="1400" cap="none" dirty="0" smtClean="0">
                <a:solidFill>
                  <a:srgbClr val="C00000"/>
                </a:solidFill>
              </a:rPr>
            </a:br>
            <a:r>
              <a:rPr lang="ru-RU" sz="1400" cap="none" dirty="0" smtClean="0">
                <a:solidFill>
                  <a:srgbClr val="C00000"/>
                </a:solidFill>
              </a:rPr>
              <a:t>______________________________________________________________</a:t>
            </a:r>
            <a:r>
              <a:rPr lang="ru-RU" sz="1600" cap="none" dirty="0" smtClean="0">
                <a:solidFill>
                  <a:srgbClr val="C00000"/>
                </a:solidFill>
              </a:rPr>
              <a:t/>
            </a:r>
            <a:br>
              <a:rPr lang="ru-RU" sz="1600" cap="none" dirty="0" smtClean="0">
                <a:solidFill>
                  <a:srgbClr val="C00000"/>
                </a:solidFill>
              </a:rPr>
            </a:br>
            <a:r>
              <a:rPr lang="ru-RU" sz="2000" cap="none" dirty="0" smtClean="0">
                <a:solidFill>
                  <a:srgbClr val="FF0000"/>
                </a:solidFill>
              </a:rPr>
              <a:t>Д</a:t>
            </a:r>
            <a:r>
              <a:rPr lang="ru-RU" sz="2000" dirty="0" smtClean="0">
                <a:solidFill>
                  <a:srgbClr val="FF0000"/>
                </a:solidFill>
              </a:rPr>
              <a:t>оклад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«О состоянии защиты прав потребителей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 финансовой сфере в 2014 году»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72010-DCC8-4D1B-81E3-DB200CE861A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2595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571472" y="107139"/>
            <a:ext cx="7353328" cy="857256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200" cap="none" dirty="0" smtClean="0">
                <a:latin typeface="Arial" charset="0"/>
              </a:rPr>
              <a:t/>
            </a:r>
            <a:br>
              <a:rPr lang="en-US" sz="3200" cap="none" dirty="0" smtClean="0">
                <a:latin typeface="Arial" charset="0"/>
              </a:rPr>
            </a:br>
            <a:r>
              <a:rPr lang="ru-RU" sz="1800" b="1" cap="none" dirty="0" smtClean="0">
                <a:solidFill>
                  <a:srgbClr val="C00000"/>
                </a:solidFill>
                <a:latin typeface="Arial" charset="0"/>
              </a:rPr>
              <a:t>ПРОЕКТ</a:t>
            </a:r>
            <a:r>
              <a:rPr lang="en-US" sz="1800" b="1" cap="none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1800" b="1" cap="none" dirty="0" smtClean="0">
                <a:solidFill>
                  <a:srgbClr val="C00000"/>
                </a:solidFill>
                <a:latin typeface="Arial" charset="0"/>
              </a:rPr>
              <a:t>«СОДЕЙСТВИЕ ПОВЫШЕНИЮ УРОВНЯ ФИНАНСОВОЙ ГРАМОТНОСТИ НАСЕЛЕНИЯ И РАЗВИТИЮ ФИНАНСОВОГО ОБРАЗОВАНИЯ В РОССИЙСКОЙ ФЕДЕРАЦИИ»  - РЕЗУЛЬТАТЫ</a:t>
            </a:r>
            <a:endParaRPr lang="ru-RU" sz="1800" b="1" cap="none" dirty="0" smtClean="0">
              <a:solidFill>
                <a:srgbClr val="C00000"/>
              </a:solidFill>
            </a:endParaRPr>
          </a:p>
        </p:txBody>
      </p:sp>
      <p:sp>
        <p:nvSpPr>
          <p:cNvPr id="102407" name="Номер слайда 8"/>
          <p:cNvSpPr txBox="1">
            <a:spLocks noGrp="1"/>
          </p:cNvSpPr>
          <p:nvPr/>
        </p:nvSpPr>
        <p:spPr bwMode="auto">
          <a:xfrm>
            <a:off x="8129588" y="4300538"/>
            <a:ext cx="609600" cy="390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1" name="Рисунок 10" descr="C:\Users\AbramovaMS\Desktop\Доклад2014\Страница_15Прусаков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9582"/>
            <a:ext cx="78488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3D6C7-38DB-41ED-BBE3-51B53C43DDC5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23906" name="Рисунок 10" descr="mone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36144"/>
            <a:ext cx="3135312" cy="157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467544" y="2067694"/>
            <a:ext cx="8280920" cy="278725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000" b="1" u="sng" dirty="0" smtClean="0">
                <a:solidFill>
                  <a:srgbClr val="0066FF"/>
                </a:solidFill>
              </a:rPr>
              <a:t>СВЕДЕНИЯ О БАЗОВЫХ ХАРАКТЕРИСТИКАХ ФИНАНСОВЫХ ПРОДУКТОВ:</a:t>
            </a:r>
            <a:endParaRPr lang="ru-RU" sz="1000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000" b="1" i="1" dirty="0" smtClean="0">
                <a:solidFill>
                  <a:srgbClr val="0033CC"/>
                </a:solidFill>
              </a:rPr>
              <a:t>1. Взрослые (студенты и работающие):</a:t>
            </a:r>
            <a:endParaRPr lang="ru-RU" sz="1000" b="1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ru-RU" sz="1000" b="1" dirty="0" smtClean="0"/>
              <a:t>кредитная карта, дебетовая / «</a:t>
            </a:r>
            <a:r>
              <a:rPr lang="ru-RU" sz="1000" b="1" dirty="0" err="1" smtClean="0"/>
              <a:t>зарплатная</a:t>
            </a:r>
            <a:r>
              <a:rPr lang="ru-RU" sz="1000" b="1" dirty="0" smtClean="0"/>
              <a:t>» карта, текущий счет и банковские депозиты,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ru-RU" sz="1000" b="1" dirty="0" smtClean="0"/>
              <a:t>потребительский кредит, </a:t>
            </a:r>
            <a:r>
              <a:rPr lang="ru-RU" sz="1000" b="1" dirty="0" err="1" smtClean="0"/>
              <a:t>автокредит</a:t>
            </a:r>
            <a:r>
              <a:rPr lang="ru-RU" sz="1000" b="1" dirty="0" smtClean="0"/>
              <a:t>, ипотечный кредит,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ru-RU" sz="1000" b="1" dirty="0" smtClean="0"/>
              <a:t>добровольные пенсионные накопления и добровольное пенсионное страхование, </a:t>
            </a:r>
            <a:r>
              <a:rPr lang="ru-RU" sz="1000" b="1" dirty="0" err="1" smtClean="0"/>
              <a:t>автострахование</a:t>
            </a:r>
            <a:r>
              <a:rPr lang="ru-RU" sz="1000" b="1" dirty="0" smtClean="0"/>
              <a:t>,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ru-RU" sz="1000" b="1" dirty="0" err="1" smtClean="0"/>
              <a:t>микрофинансирование</a:t>
            </a:r>
            <a:r>
              <a:rPr lang="ru-RU" sz="1000" b="1" dirty="0" smtClean="0"/>
              <a:t>, кредитные кооперативы</a:t>
            </a:r>
            <a:r>
              <a:rPr lang="ru-RU" sz="10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000" b="1" i="1" dirty="0" smtClean="0">
                <a:solidFill>
                  <a:srgbClr val="0033CC"/>
                </a:solidFill>
              </a:rPr>
              <a:t>2. Пенсионеры</a:t>
            </a:r>
            <a:r>
              <a:rPr lang="ru-RU" sz="1000" i="1" dirty="0" smtClean="0">
                <a:solidFill>
                  <a:srgbClr val="0033CC"/>
                </a:solidFill>
              </a:rPr>
              <a:t>: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000" b="1" dirty="0" smtClean="0"/>
              <a:t>кредитная карта,  текущий счет и банковские депозиты,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000" b="1" dirty="0" smtClean="0"/>
              <a:t>потребительский кредит.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000" b="1" i="1" dirty="0" smtClean="0">
                <a:solidFill>
                  <a:srgbClr val="0033CC"/>
                </a:solidFill>
              </a:rPr>
              <a:t>3. Школьники: </a:t>
            </a:r>
            <a:r>
              <a:rPr lang="ru-RU" sz="1000" i="1" dirty="0" smtClean="0">
                <a:solidFill>
                  <a:srgbClr val="0033CC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000" b="1" dirty="0" smtClean="0"/>
              <a:t>банки и кредиты, банковская карта, страхование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ru-RU" sz="1200" b="1" dirty="0" smtClean="0"/>
              <a:t>                         </a:t>
            </a:r>
            <a:r>
              <a:rPr lang="ru-RU" sz="900" b="1" dirty="0" smtClean="0">
                <a:solidFill>
                  <a:srgbClr val="0066FF"/>
                </a:solidFill>
              </a:rPr>
              <a:t>РАЗЪЯСНЕНИЯ ТИПИЧНЫХ ВОПРОСОВ.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ru-RU" sz="900" b="1" dirty="0" smtClean="0">
                <a:solidFill>
                  <a:srgbClr val="0066FF"/>
                </a:solidFill>
              </a:rPr>
              <a:t>                                 ОПИСАНИЕ РАСПРОСТРАНЕННЫХ СЦЕНАРИЕВ 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ru-RU" sz="900" b="1" dirty="0" smtClean="0">
                <a:solidFill>
                  <a:srgbClr val="0066FF"/>
                </a:solidFill>
              </a:rPr>
              <a:t>                                 НАРУШЕНИЙ ПРАВ ПОТРЕБИТЕЛЕЙ.</a:t>
            </a:r>
            <a:endParaRPr lang="ru-RU" sz="900" dirty="0" smtClean="0">
              <a:solidFill>
                <a:srgbClr val="0066FF"/>
              </a:solidFill>
            </a:endParaRPr>
          </a:p>
        </p:txBody>
      </p:sp>
      <p:sp>
        <p:nvSpPr>
          <p:cNvPr id="123908" name="Содержимое 2"/>
          <p:cNvSpPr txBox="1">
            <a:spLocks/>
          </p:cNvSpPr>
          <p:nvPr/>
        </p:nvSpPr>
        <p:spPr bwMode="auto">
          <a:xfrm>
            <a:off x="539552" y="915566"/>
            <a:ext cx="8208963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ru-RU" sz="1100" b="1" dirty="0">
                <a:solidFill>
                  <a:srgbClr val="008000"/>
                </a:solidFill>
                <a:latin typeface="Century Schoolbook" pitchFamily="18" charset="0"/>
              </a:rPr>
              <a:t>СОДЕРЖАНИЕ ИНФОРМАЦИОННЫХ ПРОДУКТОВ</a:t>
            </a:r>
            <a:r>
              <a:rPr lang="ru-RU" sz="1100" dirty="0">
                <a:solidFill>
                  <a:srgbClr val="008000"/>
                </a:solidFill>
                <a:latin typeface="Century Schoolbook" pitchFamily="18" charset="0"/>
              </a:rPr>
              <a:t>:</a:t>
            </a:r>
          </a:p>
        </p:txBody>
      </p:sp>
      <p:sp>
        <p:nvSpPr>
          <p:cNvPr id="123909" name="TextBox 11"/>
          <p:cNvSpPr txBox="1">
            <a:spLocks noChangeArrowheads="1"/>
          </p:cNvSpPr>
          <p:nvPr/>
        </p:nvSpPr>
        <p:spPr bwMode="auto">
          <a:xfrm>
            <a:off x="395537" y="1203598"/>
            <a:ext cx="835292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u="sng" dirty="0">
                <a:solidFill>
                  <a:srgbClr val="0066FF"/>
                </a:solidFill>
                <a:latin typeface="Cambria" pitchFamily="18" charset="0"/>
              </a:rPr>
              <a:t>ИНФОРМАЦИЯ, НЕОБХОДИМАЯ ПОТРЕБИТЕЛЯМ РОЗНИЧНЫХ ФИНАНСОВЫХ УСЛУГ</a:t>
            </a:r>
            <a:r>
              <a:rPr lang="ru-RU" sz="1000" b="1" u="sng" dirty="0">
                <a:latin typeface="Cambria" pitchFamily="18" charset="0"/>
              </a:rPr>
              <a:t> </a:t>
            </a:r>
            <a:r>
              <a:rPr lang="ru-RU" sz="1000" b="1" dirty="0">
                <a:solidFill>
                  <a:srgbClr val="FF3300"/>
                </a:solidFill>
                <a:latin typeface="Cambria" pitchFamily="18" charset="0"/>
              </a:rPr>
              <a:t>О ПРАВЕ ПОТРЕБИТЕЛЯ НА:</a:t>
            </a:r>
          </a:p>
          <a:p>
            <a:pPr>
              <a:buFont typeface="Arial" charset="0"/>
              <a:buChar char="•"/>
            </a:pPr>
            <a:r>
              <a:rPr lang="ru-RU" sz="1000" dirty="0">
                <a:latin typeface="Cambria" pitchFamily="18" charset="0"/>
              </a:rPr>
              <a:t>полное раскрытие финансовым институтом информации об условиях предоставления финансовых услуг до </a:t>
            </a:r>
            <a:r>
              <a:rPr lang="ru-RU" sz="1000" dirty="0" smtClean="0">
                <a:latin typeface="Cambria" pitchFamily="18" charset="0"/>
              </a:rPr>
              <a:t>заключения </a:t>
            </a:r>
            <a:r>
              <a:rPr lang="ru-RU" sz="1000" dirty="0">
                <a:latin typeface="Cambria" pitchFamily="18" charset="0"/>
              </a:rPr>
              <a:t>договора</a:t>
            </a:r>
            <a:r>
              <a:rPr lang="ru-RU" sz="1000" dirty="0" smtClean="0">
                <a:latin typeface="Cambria" pitchFamily="18" charset="0"/>
              </a:rPr>
              <a:t>,</a:t>
            </a:r>
          </a:p>
          <a:p>
            <a:endParaRPr lang="ru-RU" sz="1000" dirty="0"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000" dirty="0">
                <a:latin typeface="Cambria" pitchFamily="18" charset="0"/>
              </a:rPr>
              <a:t>получение правдивой, понятной </a:t>
            </a:r>
            <a:r>
              <a:rPr lang="ru-RU" sz="1000" dirty="0" smtClean="0">
                <a:latin typeface="Cambria" pitchFamily="18" charset="0"/>
              </a:rPr>
              <a:t>информации </a:t>
            </a:r>
            <a:r>
              <a:rPr lang="ru-RU" sz="1000" dirty="0">
                <a:latin typeface="Cambria" pitchFamily="18" charset="0"/>
              </a:rPr>
              <a:t>о финансовых </a:t>
            </a:r>
            <a:r>
              <a:rPr lang="ru-RU" sz="1000" dirty="0" smtClean="0">
                <a:latin typeface="Cambria" pitchFamily="18" charset="0"/>
              </a:rPr>
              <a:t>услугах</a:t>
            </a:r>
            <a:r>
              <a:rPr lang="ru-RU" sz="1000" dirty="0">
                <a:latin typeface="Cambria" pitchFamily="18" charset="0"/>
              </a:rPr>
              <a:t>, а также разъяснений от финансовых институтов о непонятных потребителю условиях приобретения финансовых </a:t>
            </a:r>
            <a:r>
              <a:rPr lang="ru-RU" sz="1000" dirty="0" smtClean="0">
                <a:latin typeface="Cambria" pitchFamily="18" charset="0"/>
              </a:rPr>
              <a:t> </a:t>
            </a:r>
            <a:r>
              <a:rPr lang="ru-RU" sz="1000" dirty="0">
                <a:latin typeface="Cambria" pitchFamily="18" charset="0"/>
              </a:rPr>
              <a:t>услуг, порядок защиты своих потребительских прав в случае </a:t>
            </a:r>
            <a:r>
              <a:rPr lang="ru-RU" sz="1000" dirty="0" smtClean="0">
                <a:latin typeface="Cambria" pitchFamily="18" charset="0"/>
              </a:rPr>
              <a:t>их приобретения.</a:t>
            </a:r>
            <a:r>
              <a:rPr lang="ru-RU" sz="1200" dirty="0">
                <a:latin typeface="Cambria" pitchFamily="18" charset="0"/>
              </a:rPr>
              <a:t>	</a:t>
            </a:r>
          </a:p>
          <a:p>
            <a:endParaRPr lang="ru-RU" sz="1200" dirty="0">
              <a:latin typeface="Cambria" pitchFamily="18" charset="0"/>
            </a:endParaRPr>
          </a:p>
        </p:txBody>
      </p:sp>
      <p:pic>
        <p:nvPicPr>
          <p:cNvPr id="123910" name="Рисунок 12" descr="striglaw_checkmark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1" y="1275160"/>
            <a:ext cx="36036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Рисунок 13" descr="striglaw_checkmark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301478"/>
            <a:ext cx="3603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Рисунок 14" descr="striglaw_checkmark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43958"/>
            <a:ext cx="3603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Рисунок 15" descr="striglaw_checkmark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27934"/>
            <a:ext cx="360363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4" name="Заголовок 1"/>
          <p:cNvSpPr txBox="1">
            <a:spLocks/>
          </p:cNvSpPr>
          <p:nvPr/>
        </p:nvSpPr>
        <p:spPr bwMode="auto">
          <a:xfrm>
            <a:off x="468313" y="195263"/>
            <a:ext cx="7772400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ПРОЕКТ «СОДЕЙСТВИЕ ПОВЫШЕНИЮ УРОВНЯ ФИНАНСОВОЙ ГРАМОТНОСТИ НАСЕЛЕНИЯ И РАЗВИТИЮ ФИНАНСОВОГО ОБРАЗОВАНИЯ В РОССИЙСКОЙ ФЕДЕРАЦИИ»</a:t>
            </a:r>
          </a:p>
          <a:p>
            <a:endParaRPr lang="ru-RU" sz="1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01387" name="Номер слайда 12"/>
          <p:cNvSpPr txBox="1">
            <a:spLocks noGrp="1"/>
          </p:cNvSpPr>
          <p:nvPr/>
        </p:nvSpPr>
        <p:spPr bwMode="auto">
          <a:xfrm>
            <a:off x="8129588" y="4300538"/>
            <a:ext cx="609600" cy="390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731937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0688" y="0"/>
            <a:ext cx="7453312" cy="809625"/>
          </a:xfrm>
        </p:spPr>
        <p:txBody>
          <a:bodyPr/>
          <a:lstStyle/>
          <a:p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altLang="ru-RU" sz="2000" dirty="0" smtClean="0"/>
          </a:p>
        </p:txBody>
      </p:sp>
      <p:sp>
        <p:nvSpPr>
          <p:cNvPr id="5" name="Прямоугольник 31"/>
          <p:cNvSpPr>
            <a:spLocks noChangeArrowheads="1"/>
          </p:cNvSpPr>
          <p:nvPr/>
        </p:nvSpPr>
        <p:spPr bwMode="auto">
          <a:xfrm>
            <a:off x="467544" y="843558"/>
            <a:ext cx="7920880" cy="1940957"/>
          </a:xfrm>
          <a:prstGeom prst="roundRect">
            <a:avLst/>
          </a:prstGeom>
          <a:solidFill>
            <a:srgbClr val="009AC5">
              <a:alpha val="50196"/>
            </a:srgbClr>
          </a:solidFill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u="sng" dirty="0" smtClean="0"/>
              <a:t>Под руководством </a:t>
            </a:r>
            <a:r>
              <a:rPr lang="ru-RU" b="1" u="sng" dirty="0" err="1" smtClean="0"/>
              <a:t>Роспотребнадзора</a:t>
            </a:r>
            <a:r>
              <a:rPr lang="ru-RU" b="1" u="sng" dirty="0" smtClean="0"/>
              <a:t> </a:t>
            </a:r>
            <a:r>
              <a:rPr lang="ru-RU" sz="1400" b="1" u="sng" dirty="0" smtClean="0"/>
              <a:t>консультанты ФБК выполнили в рамках Проекта комплекс работ, включая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/>
              <a:t> </a:t>
            </a:r>
            <a:r>
              <a:rPr lang="ru-RU" sz="1200" i="1" dirty="0" smtClean="0"/>
              <a:t>работы в соответствии с Техническим заданием (проведение диагностики, исследование зарубежного опыта, подготовка комплекса рекомендаций по улучшению организации управления, разработка Концепции информационной системы и др.);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i="1" dirty="0" smtClean="0"/>
              <a:t>работы по предложению </a:t>
            </a:r>
            <a:r>
              <a:rPr lang="ru-RU" sz="1200" i="1" dirty="0" err="1" smtClean="0"/>
              <a:t>Роспотребнадзора</a:t>
            </a:r>
            <a:r>
              <a:rPr lang="ru-RU" sz="1200" i="1" dirty="0" smtClean="0"/>
              <a:t> (в частности, подготовка Доклада для Консультативного совета защиты прав потребителей  государств-участников СНГ);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i="1" dirty="0" smtClean="0"/>
              <a:t> работы в инициативном порядке (проведено три дистанционных исследования состояния защиты прав потребителей финансовых услуг в регионах – ответило 86% в 2012, 94% в 2013 и 82% в 2014)</a:t>
            </a:r>
            <a:endParaRPr lang="ru-RU" sz="1400" b="1" u="sng" dirty="0" smtClean="0"/>
          </a:p>
        </p:txBody>
      </p:sp>
      <p:sp>
        <p:nvSpPr>
          <p:cNvPr id="12" name="Прямоугольник 31"/>
          <p:cNvSpPr>
            <a:spLocks noChangeArrowheads="1"/>
          </p:cNvSpPr>
          <p:nvPr/>
        </p:nvSpPr>
        <p:spPr bwMode="auto">
          <a:xfrm>
            <a:off x="2843808" y="3435846"/>
            <a:ext cx="2520280" cy="1021556"/>
          </a:xfrm>
          <a:prstGeom prst="roundRect">
            <a:avLst/>
          </a:prstGeom>
          <a:solidFill>
            <a:srgbClr val="F00010">
              <a:alpha val="50196"/>
            </a:srgbClr>
          </a:solidFill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200" b="1" u="sng" dirty="0" smtClean="0"/>
              <a:t>Практическая поддержка Роспотребнадзора  и консультационных центров</a:t>
            </a:r>
          </a:p>
          <a:p>
            <a:pPr marL="228600" indent="-228600" algn="ctr"/>
            <a:r>
              <a:rPr lang="ru-RU" sz="1200" i="1" dirty="0" smtClean="0"/>
              <a:t>Разработка и апробация системы показателей оценки</a:t>
            </a:r>
          </a:p>
        </p:txBody>
      </p:sp>
      <p:sp>
        <p:nvSpPr>
          <p:cNvPr id="14" name="Прямоугольник 31"/>
          <p:cNvSpPr>
            <a:spLocks noChangeArrowheads="1"/>
          </p:cNvSpPr>
          <p:nvPr/>
        </p:nvSpPr>
        <p:spPr bwMode="auto">
          <a:xfrm>
            <a:off x="323528" y="3219822"/>
            <a:ext cx="2376264" cy="1021556"/>
          </a:xfrm>
          <a:prstGeom prst="roundRect">
            <a:avLst/>
          </a:prstGeom>
          <a:solidFill>
            <a:srgbClr val="F00010">
              <a:alpha val="50196"/>
            </a:srgbClr>
          </a:solidFill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200" b="1" u="sng" dirty="0" smtClean="0"/>
              <a:t>Текущая поддержка Роспотребнадзора  </a:t>
            </a:r>
          </a:p>
          <a:p>
            <a:pPr algn="ctr"/>
            <a:r>
              <a:rPr lang="ru-RU" sz="1200" i="1" dirty="0" smtClean="0"/>
              <a:t>Подготовка  ежегодных докладов и проведение конференций</a:t>
            </a:r>
          </a:p>
        </p:txBody>
      </p:sp>
      <p:sp>
        <p:nvSpPr>
          <p:cNvPr id="15" name="Прямоугольник 31"/>
          <p:cNvSpPr>
            <a:spLocks noChangeArrowheads="1"/>
          </p:cNvSpPr>
          <p:nvPr/>
        </p:nvSpPr>
        <p:spPr bwMode="auto">
          <a:xfrm>
            <a:off x="5508104" y="3638426"/>
            <a:ext cx="2592288" cy="1021556"/>
          </a:xfrm>
          <a:prstGeom prst="roundRect">
            <a:avLst/>
          </a:prstGeom>
          <a:solidFill>
            <a:srgbClr val="F00010">
              <a:alpha val="50196"/>
            </a:srgbClr>
          </a:solidFill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200" b="1" u="sng" dirty="0" smtClean="0"/>
              <a:t>Практическая поддержка консультационных центров</a:t>
            </a:r>
          </a:p>
          <a:p>
            <a:pPr marL="47625" indent="-47625" algn="ctr"/>
            <a:r>
              <a:rPr lang="ru-RU" sz="1200" i="1" dirty="0" smtClean="0"/>
              <a:t>Разработка и апробация стандартов потребительского консультирования</a:t>
            </a: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1403648" y="2841780"/>
            <a:ext cx="484632" cy="327184"/>
          </a:xfrm>
          <a:prstGeom prst="downArrow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3779912" y="3057804"/>
            <a:ext cx="495672" cy="327184"/>
          </a:xfrm>
          <a:prstGeom prst="downArrow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6516216" y="3273828"/>
            <a:ext cx="495672" cy="327184"/>
          </a:xfrm>
          <a:prstGeom prst="downArrow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68313" y="195263"/>
            <a:ext cx="7772400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ВЗАИМОДЕЙСТВИЕ РОСПОТРЕБНАДЗОРА И ФБК В РАМКАХ РАБОТ ПО ИНСТИТУЦИОНАЛЬНОМУ УКРЕПЛЕНИЮ  РОСПОТРЕБНАДЗОРА</a:t>
            </a:r>
            <a:endParaRPr lang="ru-RU" b="1" dirty="0">
              <a:solidFill>
                <a:srgbClr val="C00000"/>
              </a:solidFill>
              <a:latin typeface="Century Schoolbook" pitchFamily="18" charset="0"/>
            </a:endParaRPr>
          </a:p>
          <a:p>
            <a:endParaRPr lang="ru-RU" sz="1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3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5725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СОВЕРШЕНСТВОВАНИЕ ПРАКТИКИ ПОДГОТОВКИ ЕЖЕГОДНЫХ ДОКЛАДОВ РОСПОТРЕБНАДЗОРА «О ЗАЩИТЕ ПРАВ ПОТРЕБИТЕЛЕЙ В ФИНАНСОВОЙ СФЕРЕ»</a:t>
            </a:r>
            <a:endParaRPr lang="ru-RU" sz="16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59669"/>
            <a:ext cx="8496944" cy="2600213"/>
          </a:xfrm>
        </p:spPr>
        <p:txBody>
          <a:bodyPr/>
          <a:lstStyle/>
          <a:p>
            <a:pPr marL="360000" indent="0">
              <a:spcAft>
                <a:spcPts val="1200"/>
              </a:spcAft>
              <a:buSzPct val="100000"/>
              <a:buFont typeface="Wingdings" pitchFamily="2" charset="2"/>
              <a:buChar char="Ø"/>
            </a:pPr>
            <a:endParaRPr lang="ru-RU" sz="1800" dirty="0" smtClean="0"/>
          </a:p>
          <a:p>
            <a:pPr marL="360000" indent="0">
              <a:spcAft>
                <a:spcPts val="1200"/>
              </a:spcAft>
              <a:buSzPct val="100000"/>
              <a:buFont typeface="Wingdings" pitchFamily="2" charset="2"/>
              <a:buChar char="Ø"/>
            </a:pPr>
            <a:endParaRPr lang="ru-RU" sz="1800" dirty="0" smtClean="0"/>
          </a:p>
          <a:p>
            <a:pPr marL="360000" indent="0">
              <a:spcAft>
                <a:spcPts val="1200"/>
              </a:spcAft>
              <a:buSzPct val="100000"/>
              <a:buFont typeface="Wingdings" pitchFamily="2" charset="2"/>
              <a:buChar char="Ø"/>
            </a:pPr>
            <a:endParaRPr lang="ru-RU" sz="1800" dirty="0" smtClean="0"/>
          </a:p>
          <a:p>
            <a:pPr marL="360000" indent="0">
              <a:spcAft>
                <a:spcPts val="1200"/>
              </a:spcAft>
              <a:buSzPct val="100000"/>
              <a:buFont typeface="Wingdings" pitchFamily="2" charset="2"/>
              <a:buChar char="Ø"/>
            </a:pPr>
            <a:endParaRPr lang="ru-RU" sz="1800" dirty="0" smtClean="0"/>
          </a:p>
          <a:p>
            <a:pPr marL="3517537" lvl="7" indent="0">
              <a:spcAft>
                <a:spcPts val="1200"/>
              </a:spcAft>
              <a:buSzPct val="100000"/>
              <a:buFont typeface="Wingdings" pitchFamily="2" charset="2"/>
              <a:buChar char="Ø"/>
            </a:pPr>
            <a:endParaRPr lang="ru-RU" sz="1800" dirty="0" smtClean="0"/>
          </a:p>
          <a:p>
            <a:pPr marL="3517537" lvl="7" indent="0">
              <a:spcAft>
                <a:spcPts val="1200"/>
              </a:spcAft>
              <a:buSzPct val="100000"/>
              <a:buFont typeface="Wingdings" pitchFamily="2" charset="2"/>
              <a:buChar char="Ø"/>
            </a:pPr>
            <a:endParaRPr lang="ru-RU" dirty="0" smtClean="0"/>
          </a:p>
          <a:p>
            <a:pPr marL="360000" indent="0">
              <a:spcAft>
                <a:spcPts val="1200"/>
              </a:spcAft>
              <a:buSzPct val="100000"/>
              <a:buNone/>
            </a:pPr>
            <a:endParaRPr lang="ru-RU" sz="1800" dirty="0" smtClean="0"/>
          </a:p>
          <a:p>
            <a:pPr marL="360000" indent="0">
              <a:spcAft>
                <a:spcPts val="1200"/>
              </a:spcAft>
              <a:buSzPct val="100000"/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31"/>
          <p:cNvSpPr>
            <a:spLocks noChangeArrowheads="1"/>
          </p:cNvSpPr>
          <p:nvPr/>
        </p:nvSpPr>
        <p:spPr bwMode="auto">
          <a:xfrm>
            <a:off x="251520" y="1005576"/>
            <a:ext cx="8352928" cy="476726"/>
          </a:xfrm>
          <a:prstGeom prst="roundRect">
            <a:avLst/>
          </a:prstGeom>
          <a:solidFill>
            <a:srgbClr val="009AC5">
              <a:alpha val="50196"/>
            </a:srgbClr>
          </a:solidFill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 smtClean="0"/>
              <a:t>Доклад </a:t>
            </a:r>
            <a:r>
              <a:rPr lang="ru-RU" b="1" dirty="0" err="1" smtClean="0"/>
              <a:t>Роспотребнадзора</a:t>
            </a:r>
            <a:r>
              <a:rPr lang="ru-RU" b="1" dirty="0" smtClean="0"/>
              <a:t> «О защите прав потребителей в финансовой сфере в 2014 году» подготовлен с учетом сильных и «слабых» сторон докладов за 2012 и 2013 годы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995686"/>
            <a:ext cx="52565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Введены новые подразделы:</a:t>
            </a:r>
          </a:p>
          <a:p>
            <a:pP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 оценка нового закона, связанного с банкротством физических лиц,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практика повышения финансовой грамотности в странах СНГ,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лучшая практика работы с потребителями в российских регионах,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реализованы подходы к </a:t>
            </a:r>
            <a:r>
              <a:rPr lang="ru-RU" sz="1600" b="1" i="1" dirty="0" smtClean="0">
                <a:solidFill>
                  <a:srgbClr val="FF0000"/>
                </a:solidFill>
              </a:rPr>
              <a:t>разработке стандартов консультирования и оценке деятельности </a:t>
            </a:r>
            <a:r>
              <a:rPr lang="ru-RU" sz="1600" b="1" i="1" dirty="0" smtClean="0">
                <a:solidFill>
                  <a:srgbClr val="FF0000"/>
                </a:solidFill>
              </a:rPr>
              <a:t>консультационных центров,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улучшен дизайн издания и др.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05632"/>
            <a:ext cx="2400198" cy="334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7474"/>
            <a:ext cx="8389417" cy="809625"/>
          </a:xfrm>
        </p:spPr>
        <p:txBody>
          <a:bodyPr>
            <a:normAutofit fontScale="90000"/>
          </a:bodyPr>
          <a:lstStyle/>
          <a:p>
            <a:r>
              <a:rPr lang="ru-RU" sz="2150" dirty="0" smtClean="0"/>
              <a:t/>
            </a:r>
            <a:br>
              <a:rPr lang="ru-RU" sz="2150" dirty="0" smtClean="0"/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СОВЕРШЕНСТВОВАНИЕ ПРАКТИКИ ПРОВЕДЕНИЯ КОНФЕРЕНЦИЙ ПО ПРЕЗЕНТАЦИИ И ОБСУЖДЕНИЮ ДОКЛАДОВ РОСПОТРЕБНАДЗОРА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59669"/>
            <a:ext cx="8208912" cy="2600213"/>
          </a:xfrm>
          <a:prstGeom prst="wedgeRectCallout">
            <a:avLst/>
          </a:prstGeom>
        </p:spPr>
        <p:txBody>
          <a:bodyPr/>
          <a:lstStyle/>
          <a:p>
            <a:pPr marL="360000" indent="0">
              <a:spcAft>
                <a:spcPts val="1200"/>
              </a:spcAft>
              <a:buSzPct val="100000"/>
              <a:buNone/>
            </a:pPr>
            <a:endParaRPr lang="ru-RU" sz="2200" dirty="0" smtClean="0"/>
          </a:p>
          <a:p>
            <a:pPr marL="457200" indent="-45720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Волна 5"/>
          <p:cNvSpPr/>
          <p:nvPr/>
        </p:nvSpPr>
        <p:spPr>
          <a:xfrm>
            <a:off x="323528" y="1005576"/>
            <a:ext cx="3168352" cy="3607177"/>
          </a:xfrm>
          <a:prstGeom prst="wave">
            <a:avLst/>
          </a:prstGeom>
          <a:ln w="28575">
            <a:solidFill>
              <a:srgbClr val="00209F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26</a:t>
            </a:r>
            <a:r>
              <a:rPr lang="ru-RU" b="1" dirty="0" smtClean="0"/>
              <a:t> июня 2015 года в Москве проводится конференция</a:t>
            </a:r>
            <a:br>
              <a:rPr lang="ru-RU" b="1" dirty="0" smtClean="0"/>
            </a:br>
            <a:r>
              <a:rPr lang="ru-RU" b="1" dirty="0" smtClean="0"/>
              <a:t>по презентации</a:t>
            </a:r>
            <a:br>
              <a:rPr lang="ru-RU" b="1" dirty="0" smtClean="0"/>
            </a:br>
            <a:r>
              <a:rPr lang="ru-RU" b="1" dirty="0" smtClean="0"/>
              <a:t>и обсуждению публичного доклада Роспотребнадзора «О состоянии защиты прав потребителей в финансовой сфере в 2014 году»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813889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Конференция проходит на площадке информационного агентства «Россия сегодня» с учетом опыта проведения аналогичных конференций в 2013 и 2014 году 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LPH_0056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167594"/>
            <a:ext cx="4896544" cy="2538282"/>
          </a:xfrm>
          <a:prstGeom prst="rect">
            <a:avLst/>
          </a:prstGeom>
        </p:spPr>
      </p:pic>
      <p:sp>
        <p:nvSpPr>
          <p:cNvPr id="7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29050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УЛУЧШЕНИЕ ПРАВОВОГО РЕГУЛИРОВАНИЯ ЗАЩИТЫ ПРАВ ПОТРЕБИТЕЛЕЙ ФИНАНСОВЫХ УСЛУГ</a:t>
            </a:r>
            <a:endParaRPr lang="ru-RU" sz="16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35054" y="915566"/>
            <a:ext cx="7467600" cy="1200329"/>
          </a:xfrm>
          <a:prstGeom prst="rect">
            <a:avLst/>
          </a:prstGeom>
          <a:ln w="38100"/>
        </p:spPr>
        <p:txBody>
          <a:bodyPr>
            <a:spAutoFit/>
          </a:bodyPr>
          <a:lstStyle/>
          <a:p>
            <a:pPr algn="ctr">
              <a:buNone/>
              <a:defRPr/>
            </a:pPr>
            <a:endParaRPr lang="ru-RU" sz="2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buNone/>
              <a:defRPr/>
            </a:pPr>
            <a:endPara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endParaRPr lang="ru-RU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054" y="987574"/>
            <a:ext cx="7632727" cy="1224136"/>
          </a:xfrm>
          <a:prstGeom prst="roundRect">
            <a:avLst/>
          </a:prstGeom>
          <a:noFill/>
          <a:ln w="635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571750"/>
            <a:ext cx="7704138" cy="2411033"/>
          </a:xfrm>
          <a:prstGeom prst="roundRect">
            <a:avLst/>
          </a:prstGeom>
          <a:noFill/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070" y="987574"/>
            <a:ext cx="7416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Наряду с правовым закреплением регулирования финансовых услуг, появившихся в большом количестве в более ранние периоды, появилась необходимость изменения нормативного правового обеспечения под влиянием быстроизменяющихся условий функционирования различных секторов финансового рынка.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070" y="2355726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Ключевые изменения в 2014 году: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принятие законодательного акта, вносящего изменения в Федеральный закон «О несостоятельности (банкротстве)» в части определения процедуры банкротства гражданина-должника (вступает в силу с 1 октября 2015 года);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/>
              <a:t>вступление в силу 1 июля 2014 года Федерального закона «О потребительском кредите (займе)»;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изменения в страховой и банковской нормативной базе.</a:t>
            </a:r>
          </a:p>
        </p:txBody>
      </p:sp>
      <p:sp>
        <p:nvSpPr>
          <p:cNvPr id="11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36587"/>
            <a:ext cx="23762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80" y="0"/>
            <a:ext cx="1596008" cy="9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267494"/>
            <a:ext cx="5184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«О потребительском кредите (займе)»</a:t>
            </a:r>
            <a:br>
              <a:rPr lang="ru-RU" sz="1600" b="1" cap="all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вступил в силу 1 июля 2014 года</a:t>
            </a:r>
            <a:endParaRPr lang="ru-RU" sz="1600" b="1" cap="none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987574"/>
            <a:ext cx="6264696" cy="646331"/>
          </a:xfrm>
          <a:prstGeom prst="rect">
            <a:avLst/>
          </a:prstGeom>
          <a:ln w="38100"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Регулирует отношения в сфере потребительского кредитования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987574"/>
            <a:ext cx="6192688" cy="648072"/>
          </a:xfrm>
          <a:prstGeom prst="roundRect">
            <a:avLst/>
          </a:prstGeom>
          <a:noFill/>
          <a:ln w="635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851670"/>
            <a:ext cx="8496944" cy="3240360"/>
          </a:xfrm>
          <a:prstGeom prst="roundRect">
            <a:avLst/>
          </a:prstGeom>
          <a:noFill/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11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299942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678597"/>
            <a:ext cx="8280920" cy="348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1300" dirty="0" smtClean="0"/>
          </a:p>
          <a:p>
            <a:pPr marL="180975" indent="-180975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/>
              <a:t>Определены - состав и порядок </a:t>
            </a:r>
            <a:r>
              <a:rPr lang="ru-RU" sz="1300" dirty="0" smtClean="0">
                <a:solidFill>
                  <a:srgbClr val="C00000"/>
                </a:solidFill>
              </a:rPr>
              <a:t>предоставления информации</a:t>
            </a:r>
            <a:r>
              <a:rPr lang="ru-RU" sz="1300" dirty="0" smtClean="0"/>
              <a:t> при заключении договора потребительского кредита (займа), </a:t>
            </a:r>
            <a:r>
              <a:rPr lang="ru-RU" sz="1300" dirty="0" smtClean="0">
                <a:solidFill>
                  <a:srgbClr val="C00000"/>
                </a:solidFill>
              </a:rPr>
              <a:t>требования к</a:t>
            </a:r>
            <a:r>
              <a:rPr lang="ru-RU" sz="1300" dirty="0" smtClean="0"/>
              <a:t> нему и сопутствующим </a:t>
            </a:r>
            <a:r>
              <a:rPr lang="ru-RU" sz="1300" dirty="0" smtClean="0">
                <a:solidFill>
                  <a:srgbClr val="C00000"/>
                </a:solidFill>
              </a:rPr>
              <a:t>договорам</a:t>
            </a:r>
            <a:r>
              <a:rPr lang="ru-RU" sz="1300" dirty="0" smtClean="0"/>
              <a:t>, </a:t>
            </a:r>
            <a:r>
              <a:rPr lang="ru-RU" sz="1300" dirty="0" smtClean="0">
                <a:solidFill>
                  <a:srgbClr val="C00000"/>
                </a:solidFill>
              </a:rPr>
              <a:t>к кредиторам и заёмщикам</a:t>
            </a:r>
            <a:r>
              <a:rPr lang="ru-RU" sz="1300" dirty="0" smtClean="0"/>
              <a:t>, а также </a:t>
            </a:r>
            <a:r>
              <a:rPr lang="ru-RU" sz="1300" dirty="0" smtClean="0">
                <a:solidFill>
                  <a:srgbClr val="C00000"/>
                </a:solidFill>
              </a:rPr>
              <a:t>права и обязанности сторон</a:t>
            </a:r>
            <a:r>
              <a:rPr lang="ru-RU" sz="1300" dirty="0" smtClean="0"/>
              <a:t> по договору, </a:t>
            </a:r>
            <a:r>
              <a:rPr lang="ru-RU" sz="1300" dirty="0" smtClean="0">
                <a:solidFill>
                  <a:srgbClr val="C00000"/>
                </a:solidFill>
              </a:rPr>
              <a:t>меры по защите</a:t>
            </a:r>
            <a:r>
              <a:rPr lang="ru-RU" sz="1300" dirty="0" smtClean="0"/>
              <a:t> прав и законных интересов </a:t>
            </a:r>
            <a:r>
              <a:rPr lang="ru-RU" sz="1300" dirty="0" smtClean="0">
                <a:solidFill>
                  <a:srgbClr val="C00000"/>
                </a:solidFill>
              </a:rPr>
              <a:t>потребителей и кредиторов</a:t>
            </a:r>
            <a:r>
              <a:rPr lang="ru-RU" sz="1300" dirty="0" smtClean="0"/>
              <a:t> и </a:t>
            </a:r>
            <a:r>
              <a:rPr lang="ru-RU" sz="1300" dirty="0" smtClean="0">
                <a:solidFill>
                  <a:srgbClr val="C00000"/>
                </a:solidFill>
              </a:rPr>
              <a:t>ответственность</a:t>
            </a:r>
            <a:r>
              <a:rPr lang="ru-RU" sz="1300" dirty="0" smtClean="0"/>
              <a:t> за их нарушение, меры государственного </a:t>
            </a:r>
            <a:r>
              <a:rPr lang="ru-RU" sz="1300" dirty="0" smtClean="0">
                <a:solidFill>
                  <a:srgbClr val="C00000"/>
                </a:solidFill>
              </a:rPr>
              <a:t>контроля и надзор</a:t>
            </a:r>
            <a:r>
              <a:rPr lang="ru-RU" sz="1300" dirty="0" smtClean="0"/>
              <a:t>а при потребительском кредитовании.</a:t>
            </a:r>
          </a:p>
          <a:p>
            <a:pPr marL="180975" indent="-180975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/>
              <a:t>Регулируется </a:t>
            </a:r>
            <a:r>
              <a:rPr lang="ru-RU" sz="1300" dirty="0" smtClean="0">
                <a:solidFill>
                  <a:srgbClr val="C00000"/>
                </a:solidFill>
              </a:rPr>
              <a:t>порядок расчёта полной стоимости потребительского кредита (займа)</a:t>
            </a:r>
            <a:r>
              <a:rPr lang="ru-RU" sz="1300" dirty="0" smtClean="0"/>
              <a:t>, а также устанавливается, что </a:t>
            </a:r>
            <a:r>
              <a:rPr lang="ru-RU" sz="1300" dirty="0" smtClean="0">
                <a:solidFill>
                  <a:srgbClr val="C00000"/>
                </a:solidFill>
              </a:rPr>
              <a:t>ПСК</a:t>
            </a:r>
            <a:r>
              <a:rPr lang="ru-RU" sz="1300" dirty="0" smtClean="0"/>
              <a:t> </a:t>
            </a:r>
            <a:r>
              <a:rPr lang="ru-RU" sz="1300" dirty="0" smtClean="0">
                <a:solidFill>
                  <a:srgbClr val="C00000"/>
                </a:solidFill>
              </a:rPr>
              <a:t>не может превышать</a:t>
            </a:r>
            <a:r>
              <a:rPr lang="ru-RU" sz="1300" dirty="0" smtClean="0"/>
              <a:t> рассчитанное Банком России </a:t>
            </a:r>
            <a:r>
              <a:rPr lang="ru-RU" sz="1300" dirty="0" smtClean="0">
                <a:solidFill>
                  <a:srgbClr val="C00000"/>
                </a:solidFill>
              </a:rPr>
              <a:t>среднерыночное</a:t>
            </a:r>
            <a:r>
              <a:rPr lang="ru-RU" sz="1300" dirty="0" smtClean="0"/>
              <a:t> значение </a:t>
            </a:r>
            <a:r>
              <a:rPr lang="ru-RU" sz="1300" dirty="0" smtClean="0">
                <a:solidFill>
                  <a:srgbClr val="C00000"/>
                </a:solidFill>
              </a:rPr>
              <a:t>ПСК</a:t>
            </a:r>
            <a:r>
              <a:rPr lang="ru-RU" sz="1300" dirty="0" smtClean="0"/>
              <a:t> соответствующей категории потребительского кредита (займа), применяемое в соответствующем календарном году,</a:t>
            </a:r>
            <a:r>
              <a:rPr lang="ru-RU" sz="1300" dirty="0" smtClean="0">
                <a:solidFill>
                  <a:srgbClr val="C00000"/>
                </a:solidFill>
              </a:rPr>
              <a:t> более чем </a:t>
            </a:r>
            <a:r>
              <a:rPr lang="ru-RU" sz="1300" dirty="0" smtClean="0"/>
              <a:t>на одну</a:t>
            </a:r>
            <a:r>
              <a:rPr lang="ru-RU" sz="1300" dirty="0" smtClean="0">
                <a:solidFill>
                  <a:srgbClr val="C00000"/>
                </a:solidFill>
              </a:rPr>
              <a:t> треть</a:t>
            </a:r>
            <a:r>
              <a:rPr lang="ru-RU" sz="1300" dirty="0" smtClean="0"/>
              <a:t>.</a:t>
            </a:r>
          </a:p>
          <a:p>
            <a:pPr marL="180975" indent="-180975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/>
              <a:t>Устанавливается </a:t>
            </a:r>
            <a:r>
              <a:rPr lang="ru-RU" sz="1300" dirty="0" smtClean="0">
                <a:solidFill>
                  <a:srgbClr val="C00000"/>
                </a:solidFill>
              </a:rPr>
              <a:t>порядок взыскания</a:t>
            </a:r>
            <a:r>
              <a:rPr lang="ru-RU" sz="1300" dirty="0" smtClean="0"/>
              <a:t> просроченной </a:t>
            </a:r>
            <a:r>
              <a:rPr lang="ru-RU" sz="1300" dirty="0" smtClean="0">
                <a:solidFill>
                  <a:srgbClr val="C00000"/>
                </a:solidFill>
              </a:rPr>
              <a:t>задолженности во внесудебном порядке</a:t>
            </a:r>
            <a:r>
              <a:rPr lang="ru-RU" sz="1300" dirty="0" smtClean="0"/>
              <a:t> кредитором и (или) юридическим </a:t>
            </a:r>
            <a:r>
              <a:rPr lang="ru-RU" sz="1300" dirty="0" smtClean="0">
                <a:solidFill>
                  <a:srgbClr val="C00000"/>
                </a:solidFill>
              </a:rPr>
              <a:t>лицом</a:t>
            </a:r>
            <a:r>
              <a:rPr lang="ru-RU" sz="1300" dirty="0" smtClean="0"/>
              <a:t>, </a:t>
            </a:r>
            <a:r>
              <a:rPr lang="ru-RU" sz="1300" dirty="0" smtClean="0">
                <a:solidFill>
                  <a:srgbClr val="C00000"/>
                </a:solidFill>
              </a:rPr>
              <a:t>с которым кредитор заключил</a:t>
            </a:r>
            <a:r>
              <a:rPr lang="ru-RU" sz="1300" dirty="0" smtClean="0"/>
              <a:t> агентский </a:t>
            </a:r>
            <a:r>
              <a:rPr lang="ru-RU" sz="1300" dirty="0" smtClean="0">
                <a:solidFill>
                  <a:srgbClr val="C00000"/>
                </a:solidFill>
              </a:rPr>
              <a:t>договор</a:t>
            </a:r>
            <a:r>
              <a:rPr lang="ru-RU" sz="1300" dirty="0" smtClean="0"/>
              <a:t> на совершение действий, направленных </a:t>
            </a:r>
            <a:r>
              <a:rPr lang="ru-RU" sz="1300" dirty="0" smtClean="0">
                <a:solidFill>
                  <a:srgbClr val="C00000"/>
                </a:solidFill>
              </a:rPr>
              <a:t>на возврат задолженности</a:t>
            </a:r>
            <a:r>
              <a:rPr lang="ru-RU" sz="1300" dirty="0" smtClean="0"/>
              <a:t>. В частности, </a:t>
            </a:r>
          </a:p>
          <a:p>
            <a:pPr marL="180975" algn="just">
              <a:lnSpc>
                <a:spcPct val="114000"/>
              </a:lnSpc>
            </a:pPr>
            <a:r>
              <a:rPr lang="ru-RU" sz="1300" dirty="0" smtClean="0">
                <a:solidFill>
                  <a:srgbClr val="C00000"/>
                </a:solidFill>
              </a:rPr>
              <a:t>определяются допустимые способы взаимодействия с должником</a:t>
            </a:r>
            <a:r>
              <a:rPr lang="ru-RU" sz="1300" dirty="0" smtClean="0"/>
              <a:t> или лицом, предоставившим обеспечение по договору, и </a:t>
            </a:r>
            <a:r>
              <a:rPr lang="ru-RU" sz="1300" dirty="0" smtClean="0">
                <a:solidFill>
                  <a:srgbClr val="C00000"/>
                </a:solidFill>
              </a:rPr>
              <a:t>интенсивность </a:t>
            </a:r>
            <a:r>
              <a:rPr lang="ru-RU" sz="1300" dirty="0" smtClean="0"/>
              <a:t>такого </a:t>
            </a:r>
            <a:r>
              <a:rPr lang="ru-RU" sz="1300" dirty="0" smtClean="0">
                <a:solidFill>
                  <a:srgbClr val="C00000"/>
                </a:solidFill>
              </a:rPr>
              <a:t>взаимодействия</a:t>
            </a:r>
            <a:r>
              <a:rPr lang="ru-RU" sz="1300" dirty="0" smtClean="0"/>
              <a:t>.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72" y="6592"/>
            <a:ext cx="1235968" cy="98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1470"/>
            <a:ext cx="1728192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1041579"/>
            <a:ext cx="7344816" cy="954107"/>
          </a:xfrm>
          <a:prstGeom prst="rect">
            <a:avLst/>
          </a:prstGeom>
          <a:ln w="38100"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Введение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 Российской Федерации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института банкротства граждан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Порог долга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имеющий значение для возбуждения кредитором производства по делу о банкротстве гражданина, составляет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500 тыс. рублей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при этом сам гражданин вправе подать в суд заявление вне зависимости от суммы долга.</a:t>
            </a:r>
            <a:endParaRPr lang="ru-RU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059582"/>
            <a:ext cx="7416824" cy="1008112"/>
          </a:xfrm>
          <a:prstGeom prst="roundRect">
            <a:avLst/>
          </a:prstGeom>
          <a:noFill/>
          <a:ln w="635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283718"/>
            <a:ext cx="8568952" cy="2808312"/>
          </a:xfrm>
          <a:prstGeom prst="roundRect">
            <a:avLst/>
          </a:prstGeom>
          <a:noFill/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-20538"/>
            <a:ext cx="61206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внесении изменений в ФЗ «О несостоятельности (банкротстве)» и отдельные законодательные акты Российской Федерации в части регулирования реабилитационных процедур, применяемых в отношении гражданина-должника» </a:t>
            </a:r>
          </a:p>
          <a:p>
            <a:r>
              <a:rPr lang="ru-RU" sz="1200" b="1" u="sng" cap="all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Вступает в силу 1 октября 2015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283718"/>
            <a:ext cx="8496944" cy="293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itchFamily="2" charset="2"/>
              <a:buChar char="Ø"/>
            </a:pPr>
            <a:r>
              <a:rPr lang="ru-RU" sz="1200" dirty="0" smtClean="0"/>
              <a:t>Реструктуризация долгов гражданина, реализация имущества гражданина и мировое соглашение,  предусмотренные при рассмотрении дел о банкротстве граждан.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ru-RU" sz="1200" dirty="0" smtClean="0"/>
              <a:t>Разграничение подведомственности рассмотрения дел о банкротстве граждан.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ru-RU" sz="1200" dirty="0" smtClean="0"/>
              <a:t>Исчерпывающий перечень требований, по которым может быть подано заявление о признании гражданина банкротом при отсутствии вступившего в силу решения суда, подтверждающего требование кредитора, и при отсутствии между кредитором и гражданином спора о праве, который подлежит разрешению в порядке искового производства.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ru-RU" sz="1200" dirty="0" smtClean="0"/>
              <a:t>Обязательное участие финансового управляющего в делах о банкротстве граждан.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ru-RU" sz="1200" dirty="0" smtClean="0"/>
              <a:t>Установление очередности удовлетворения требований кредиторов гражданина, признанного банкротом.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ru-RU" sz="1200" dirty="0" smtClean="0"/>
              <a:t>Возможность временного ограничения права на выезд из Российской Федерации гражданина, в отношении которого введена процедура банкротства.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ru-RU" sz="1200" dirty="0" smtClean="0"/>
              <a:t>Определение последствий признания гражданина банкротом 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ru-RU" sz="1200" dirty="0" smtClean="0"/>
              <a:t>Порядок рассмотрения дела о банкротстве гражданина в случае его смерти.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ru-RU" sz="1200" dirty="0" smtClean="0"/>
              <a:t>Административная и уголовная ответственность гражданина.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ru-RU" sz="1200" dirty="0" smtClean="0"/>
              <a:t>Порядок обращения взыскания в рамках исполнительного производства.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1923678"/>
            <a:ext cx="2160240" cy="400110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6600"/>
                </a:solidFill>
                <a:latin typeface="Monotype Corsiva" pitchFamily="66" charset="0"/>
              </a:rPr>
              <a:t>Особенности</a:t>
            </a:r>
            <a:endParaRPr lang="ru-RU" sz="2000" b="1" dirty="0">
              <a:solidFill>
                <a:srgbClr val="33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82828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АКТИВИЗАЦИЯ УЧАСТИЯ РОСПОТРЕБНАДЗОРА В МЕЖДУНАРОДНОМ СОТРУДНИЧЕСТВЕ ПО ЗАЩИТЕ ПРАВ ПОТРЕБИТЕЛЕЙ ФИНАНСОВЫХ УСЛУГ</a:t>
            </a:r>
            <a:endParaRPr lang="ru-RU" sz="16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67544" y="1059582"/>
            <a:ext cx="7467600" cy="1200329"/>
          </a:xfrm>
          <a:prstGeom prst="rect">
            <a:avLst/>
          </a:prstGeom>
          <a:ln w="38100"/>
        </p:spPr>
        <p:txBody>
          <a:bodyPr>
            <a:spAutoFit/>
          </a:bodyPr>
          <a:lstStyle/>
          <a:p>
            <a:pPr algn="ctr">
              <a:buNone/>
              <a:defRPr/>
            </a:pPr>
            <a:endParaRPr lang="ru-RU" sz="2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buNone/>
              <a:defRPr/>
            </a:pPr>
            <a:endPara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endParaRPr lang="ru-RU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915566"/>
            <a:ext cx="7632727" cy="750099"/>
          </a:xfrm>
          <a:prstGeom prst="roundRect">
            <a:avLst/>
          </a:prstGeom>
          <a:noFill/>
          <a:ln w="635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6673" name="Object 1"/>
          <p:cNvGraphicFramePr>
            <a:graphicFrameLocks noChangeAspect="1"/>
          </p:cNvGraphicFramePr>
          <p:nvPr/>
        </p:nvGraphicFramePr>
        <p:xfrm>
          <a:off x="611560" y="1923678"/>
          <a:ext cx="7488832" cy="2952328"/>
        </p:xfrm>
        <a:graphic>
          <a:graphicData uri="http://schemas.openxmlformats.org/presentationml/2006/ole">
            <p:oleObj spid="_x0000_s44038" name="Visio" r:id="rId3" imgW="8631018" imgH="4895100" progId="">
              <p:embed/>
            </p:oleObj>
          </a:graphicData>
        </a:graphic>
      </p:graphicFrame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683568" y="971822"/>
            <a:ext cx="7416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Роспотребнадзор укрепил свои позиции на международном уровне: принимал более активное участие в заседаниях международных организаций, посвященных указанным принципам, вносил свои предложения и рекомендации, а также выразил заинтересованность в процессе их обсуждения и принятия. </a:t>
            </a:r>
            <a:endParaRPr kumimoji="0" lang="ru-RU" sz="1200" b="0" i="1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267494"/>
            <a:ext cx="7776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ИЗМЕНЕНИЯ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МАКРОЭКОНОМИЧЕСКОЙ СИТУАЦИИ В 2014 ГОДУ И РИСКИ ПОТРЕБИТЕЛЕЙ ФИНАНСОВЫХ УСЛУГ</a:t>
            </a:r>
            <a:endParaRPr lang="ru-RU" sz="16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67544" y="1059582"/>
            <a:ext cx="7467600" cy="846386"/>
          </a:xfrm>
          <a:prstGeom prst="rect">
            <a:avLst/>
          </a:prstGeom>
          <a:ln w="38100"/>
        </p:spPr>
        <p:txBody>
          <a:bodyPr>
            <a:spAutoFit/>
          </a:bodyPr>
          <a:lstStyle/>
          <a:p>
            <a:pPr algn="ctr">
              <a:buNone/>
              <a:defRPr/>
            </a:pPr>
            <a:endParaRPr lang="ru-RU" sz="2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buNone/>
              <a:defRPr/>
            </a:pPr>
            <a:endParaRPr lang="ru-RU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3" y="987574"/>
            <a:ext cx="7632727" cy="1262705"/>
          </a:xfrm>
          <a:prstGeom prst="roundRect">
            <a:avLst/>
          </a:prstGeom>
          <a:noFill/>
          <a:ln w="635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011381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 2014 году в силу внешних и внутренних причин наблюдалось ухудшение макроэкономических показателей развития экономики и социальной сферы России, которое обусловило свертывание развития финансового рынка и потребительской активности населения. Данная ситуация порождает существенные риски для потребителей финансовых услуг, которые необходимо учитывать в  практической деятельности, связанной с защитой их прав и интересов. </a:t>
            </a:r>
            <a:endParaRPr lang="ru-RU" sz="12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95536" y="2427734"/>
          <a:ext cx="799288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39"/>
            <a:ext cx="7496204" cy="4822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Правовая основа осуществления федерального государственного надзора в области защиты прав потребителей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3054" y="555526"/>
            <a:ext cx="8215370" cy="4212540"/>
          </a:xfrm>
        </p:spPr>
        <p:txBody>
          <a:bodyPr/>
          <a:lstStyle/>
          <a:p>
            <a:pPr indent="-3175" algn="just">
              <a:buNone/>
            </a:pPr>
            <a:r>
              <a:rPr lang="ru-RU" sz="1200" b="1" dirty="0" smtClean="0">
                <a:solidFill>
                  <a:srgbClr val="0066FF"/>
                </a:solidFill>
                <a:latin typeface="Arial Black" pitchFamily="34" charset="0"/>
              </a:rPr>
              <a:t>Статья 40. Федеральный государственный надзор в области защиты прав потребителей</a:t>
            </a:r>
          </a:p>
          <a:p>
            <a:pPr algn="just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	1. Федеральный государственный надзор в области защиты прав потребителей осуществляется уполномоченным федеральным органом исполнительной власти в   порядке, установленном правительством Российской Федерации.</a:t>
            </a:r>
          </a:p>
          <a:p>
            <a:pPr algn="just">
              <a:buNone/>
            </a:pPr>
            <a:endParaRPr lang="ru-RU" sz="300" b="1" dirty="0" smtClean="0">
              <a:solidFill>
                <a:srgbClr val="FF0000"/>
              </a:solidFill>
              <a:hlinkClick r:id="rId2"/>
            </a:endParaRPr>
          </a:p>
          <a:p>
            <a:pPr algn="just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	</a:t>
            </a:r>
            <a:r>
              <a:rPr lang="ru-RU" sz="1200" b="1" dirty="0" smtClean="0">
                <a:solidFill>
                  <a:srgbClr val="0066FF"/>
                </a:solidFill>
              </a:rPr>
              <a:t>2. Федеральный государственный надзор в области защиты прав потребителей включает в себя:</a:t>
            </a:r>
          </a:p>
          <a:p>
            <a:pPr algn="just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	1) </a:t>
            </a:r>
            <a:r>
              <a:rPr lang="ru-RU" sz="1200" b="1" dirty="0" smtClean="0">
                <a:solidFill>
                  <a:srgbClr val="0066FF"/>
                </a:solidFill>
              </a:rPr>
              <a:t>организацию и проведение проверок соблюдения </a:t>
            </a:r>
            <a:r>
              <a:rPr lang="ru-RU" sz="1200" b="1" dirty="0" smtClean="0">
                <a:solidFill>
                  <a:srgbClr val="FF0000"/>
                </a:solidFill>
              </a:rPr>
              <a:t>изготовителями </a:t>
            </a:r>
            <a:r>
              <a:rPr lang="ru-RU" sz="1200" b="1" dirty="0" smtClean="0">
                <a:solidFill>
                  <a:srgbClr val="0066FF"/>
                </a:solidFill>
              </a:rPr>
              <a:t>(исполнителями,</a:t>
            </a:r>
            <a:r>
              <a:rPr lang="ru-RU" sz="1200" b="1" dirty="0" smtClean="0">
                <a:solidFill>
                  <a:srgbClr val="FF0000"/>
                </a:solidFill>
              </a:rPr>
              <a:t> продавцами, уполномоченными организациями или уполномоченными индивидуальными предпринимателями, импортерами) </a:t>
            </a:r>
            <a:r>
              <a:rPr lang="ru-RU" sz="1200" b="1" dirty="0" smtClean="0">
                <a:solidFill>
                  <a:srgbClr val="0066FF"/>
                </a:solidFill>
              </a:rPr>
              <a:t>требований,</a:t>
            </a:r>
            <a:r>
              <a:rPr lang="ru-RU" sz="1200" b="1" dirty="0" smtClean="0">
                <a:solidFill>
                  <a:srgbClr val="FF0000"/>
                </a:solidFill>
              </a:rPr>
              <a:t> установленных международными договорами Российской Федерации, </a:t>
            </a:r>
            <a:r>
              <a:rPr lang="ru-RU" sz="1200" b="1" u="sng" dirty="0" smtClean="0">
                <a:solidFill>
                  <a:srgbClr val="0066FF"/>
                </a:solidFill>
                <a:latin typeface="Arial Black" pitchFamily="34" charset="0"/>
              </a:rPr>
              <a:t>настоящим Законом, другими федеральными законами и иными нормативными правовыми актами Российской Федерации, регулирующими отношения в области защиты прав потребителей </a:t>
            </a:r>
            <a:r>
              <a:rPr lang="ru-RU" sz="1200" b="1" dirty="0" smtClean="0">
                <a:solidFill>
                  <a:srgbClr val="FF0000"/>
                </a:solidFill>
              </a:rPr>
              <a:t>(далее - обязательные требования), предписаний должностных лиц органа государственного надзора);</a:t>
            </a:r>
          </a:p>
          <a:p>
            <a:pPr algn="just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	2) </a:t>
            </a:r>
            <a:r>
              <a:rPr lang="ru-RU" sz="1200" b="1" dirty="0" smtClean="0">
                <a:solidFill>
                  <a:srgbClr val="0066FF"/>
                </a:solidFill>
              </a:rPr>
              <a:t>организацию и проведение проверок соответствия </a:t>
            </a:r>
            <a:r>
              <a:rPr lang="ru-RU" sz="1200" b="1" dirty="0" smtClean="0">
                <a:solidFill>
                  <a:srgbClr val="FF0000"/>
                </a:solidFill>
              </a:rPr>
              <a:t>товаров</a:t>
            </a:r>
            <a:r>
              <a:rPr lang="ru-RU" sz="1200" b="1" dirty="0" smtClean="0">
                <a:solidFill>
                  <a:srgbClr val="0066FF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(работ, </a:t>
            </a:r>
            <a:r>
              <a:rPr lang="ru-RU" sz="1200" b="1" dirty="0" smtClean="0">
                <a:solidFill>
                  <a:srgbClr val="0066FF"/>
                </a:solidFill>
              </a:rPr>
              <a:t>услуг)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0066FF"/>
                </a:solidFill>
              </a:rPr>
              <a:t>обязательным требованиям, обеспечивающим </a:t>
            </a:r>
            <a:r>
              <a:rPr lang="ru-RU" sz="1200" b="1" dirty="0" smtClean="0">
                <a:solidFill>
                  <a:srgbClr val="FF0000"/>
                </a:solidFill>
              </a:rPr>
              <a:t>безопасность товаров (работ, услуг) для жизни и здоровья потребителей, окружающей среды, </a:t>
            </a:r>
            <a:r>
              <a:rPr lang="ru-RU" sz="1200" b="1" dirty="0" smtClean="0">
                <a:solidFill>
                  <a:srgbClr val="0066FF"/>
                </a:solidFill>
              </a:rPr>
              <a:t>предупреждение действий, вводящих потребителей в заблуждение, </a:t>
            </a:r>
            <a:r>
              <a:rPr lang="ru-RU" sz="1200" b="1" dirty="0" smtClean="0">
                <a:solidFill>
                  <a:srgbClr val="FF0000"/>
                </a:solidFill>
              </a:rPr>
              <a:t>и предотвращение причинения вреда имуществу потребителей, установленным в соответствии с международными договорами Российской Федерации, </a:t>
            </a:r>
            <a:r>
              <a:rPr lang="ru-RU" sz="1200" b="1" dirty="0" smtClean="0">
                <a:solidFill>
                  <a:srgbClr val="0066FF"/>
                </a:solidFill>
              </a:rPr>
              <a:t>федеральными законами </a:t>
            </a:r>
            <a:r>
              <a:rPr lang="ru-RU" sz="1200" b="1" dirty="0" smtClean="0">
                <a:solidFill>
                  <a:srgbClr val="FF0000"/>
                </a:solidFill>
              </a:rPr>
              <a:t>и иными нормативными правовыми актами Российской Федерации.</a:t>
            </a:r>
          </a:p>
          <a:p>
            <a:pPr algn="just">
              <a:spcBef>
                <a:spcPct val="50000"/>
              </a:spcBef>
              <a:buNone/>
            </a:pP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E5B033-9940-48DB-96B3-5E8868AEB8F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95486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Динамика количества рассмотренных Роспотребнадзором обращений граждан по защите прав потребителей финансовых услуг</a:t>
            </a:r>
            <a:endParaRPr lang="ru-RU" sz="1600" b="1" cap="all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9512" y="987574"/>
          <a:ext cx="849694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57250"/>
          </a:xfrm>
        </p:spPr>
        <p:txBody>
          <a:bodyPr>
            <a:normAutofit/>
          </a:bodyPr>
          <a:lstStyle/>
          <a:p>
            <a:r>
              <a:rPr lang="ru-RU" sz="1600" b="1" cap="all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Структура обращений потребителей по видам финансовых услуг, рассмотренных Роспотребнадзором в 2014 году 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059582"/>
          <a:ext cx="82809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822935"/>
          <a:ext cx="8280920" cy="364540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896544"/>
                <a:gridCol w="732292"/>
                <a:gridCol w="663021"/>
                <a:gridCol w="663021"/>
                <a:gridCol w="663021"/>
                <a:gridCol w="663021"/>
              </a:tblGrid>
              <a:tr h="236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Показатель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2010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2011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2012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2013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2014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/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Проведено мероприятий по контролю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876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1390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1785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1807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1606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</a:tr>
              <a:tr h="236601">
                <a:tc>
                  <a:txBody>
                    <a:bodyPr/>
                    <a:lstStyle/>
                    <a:p>
                      <a:pPr marL="2114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из них плановых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321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333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515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601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365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</a:tr>
              <a:tr h="47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Количество административных расследований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658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804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880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721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672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</a:tr>
              <a:tr h="47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Составлено протоколов об административном правонарушении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950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1550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1644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2063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2199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</a:tr>
              <a:tr h="473202">
                <a:tc>
                  <a:txBody>
                    <a:bodyPr/>
                    <a:lstStyle/>
                    <a:p>
                      <a:pPr marL="2114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из них по результатам административных расследований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421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690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707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589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539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</a:tr>
              <a:tr h="47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Вынесено постановлений о привлечении к административной ответственности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1092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1353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1595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1853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</a:tr>
              <a:tr h="47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/>
                        <a:t>Дано заключений (участие в судах в целях заключения по делу)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1412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4698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3407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2327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2432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</a:tr>
              <a:tr h="473202">
                <a:tc>
                  <a:txBody>
                    <a:bodyPr/>
                    <a:lstStyle/>
                    <a:p>
                      <a:pPr marL="2114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/>
                        <a:t>из них удовлетворены требования потребителей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865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3255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2090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1643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2044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 anchor="ctr"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6" cy="576064"/>
          </a:xfrm>
        </p:spPr>
        <p:txBody>
          <a:bodyPr>
            <a:noAutofit/>
          </a:bodyPr>
          <a:lstStyle/>
          <a:p>
            <a:pPr lvl="0" eaLnBrk="1" hangingPunct="1"/>
            <a:r>
              <a:rPr lang="ru-RU" sz="1600" b="1" cap="all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Динамика основных показателей контрольной деятельности Роспотребнадзора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9512" y="224303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cap="al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Структура проверок организаций финансового сектора по видам финансовых услуг, проведенных Роспотребнадзором в 2014 </a:t>
            </a:r>
            <a:r>
              <a:rPr lang="ru-RU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Рисунок 13"/>
          <p:cNvGraphicFramePr>
            <a:graphicFrameLocks/>
          </p:cNvGraphicFramePr>
          <p:nvPr/>
        </p:nvGraphicFramePr>
        <p:xfrm>
          <a:off x="251520" y="1059582"/>
          <a:ext cx="8352928" cy="329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9512" y="201800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Динамика количества проверок Роспотребнадзора и выявленных нарушений в страховых и микрофинансовых организациях, а также платежных агентов за 2013 – 2014 годы</a:t>
            </a:r>
          </a:p>
        </p:txBody>
      </p:sp>
      <p:graphicFrame>
        <p:nvGraphicFramePr>
          <p:cNvPr id="7" name="Рисунок 14"/>
          <p:cNvGraphicFramePr>
            <a:graphicFrameLocks/>
          </p:cNvGraphicFramePr>
          <p:nvPr/>
        </p:nvGraphicFramePr>
        <p:xfrm>
          <a:off x="251520" y="1221600"/>
          <a:ext cx="8352928" cy="334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55139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9512" y="324911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Структура заключений в судах по делам о защите прав потребителей в разрезе видов финансовой деятельности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55139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Рисунок 15"/>
          <p:cNvGraphicFramePr>
            <a:graphicFrameLocks/>
          </p:cNvGraphicFramePr>
          <p:nvPr/>
        </p:nvGraphicFramePr>
        <p:xfrm>
          <a:off x="251520" y="1059582"/>
          <a:ext cx="8424936" cy="329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958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9512" y="125291"/>
            <a:ext cx="856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Динамика количества заключений по делу, подготовленных Роспотребнадзором, в том числе динамика количества и доли удовлетворенных судом требований потребителей за период с 2011 года по 2014 год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55139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958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Рисунок 16"/>
          <p:cNvGraphicFramePr>
            <a:graphicFrameLocks/>
          </p:cNvGraphicFramePr>
          <p:nvPr/>
        </p:nvGraphicFramePr>
        <p:xfrm>
          <a:off x="251520" y="1275606"/>
          <a:ext cx="84249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9512" y="22256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Динамика показателей Роспотребнадзора в части подачи исков в суд за 2012 – 2014 годы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55139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958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Рисунок 17"/>
          <p:cNvGraphicFramePr>
            <a:graphicFrameLocks/>
          </p:cNvGraphicFramePr>
          <p:nvPr/>
        </p:nvGraphicFramePr>
        <p:xfrm>
          <a:off x="323528" y="1005576"/>
          <a:ext cx="8280920" cy="361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2415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"/>
            <a:ext cx="1905000" cy="14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299942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7504" y="186775"/>
            <a:ext cx="7128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Улучшение консультирования и информирования в консультационных центрах для потребителей в 2014 году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5827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07873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264272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107504" y="4034269"/>
            <a:ext cx="6912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проведенных экспертиз и сравнительных оценок финансовых услуг составило 179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единиц и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01105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Общее количество предоставленных в 2014 году финансовых консультаций (14 205 ед.) по сравнению с 2013 годом -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658005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Доля финансовых консультаций в общем объеме предоставленных консультаций составила 4,5%, что, по сравнению с показателем 2013 года (3,4%) -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7164288" y="1192277"/>
            <a:ext cx="360040" cy="36004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668344" y="1173113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44,6% </a:t>
            </a:r>
            <a:endParaRPr lang="ru-RU" sz="1800" b="1" u="sng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68344" y="1749177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1,1%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2305496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Практика использования «горячих линий» по сравнению с 2013 годом -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7092280" y="1749177"/>
            <a:ext cx="360040" cy="36004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668344" y="2250683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93%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092280" y="2259975"/>
            <a:ext cx="360040" cy="36004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07504" y="2656245"/>
            <a:ext cx="69127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Публикации и выступления, проведенные консультационными центрами и пунктами –</a:t>
            </a:r>
          </a:p>
          <a:p>
            <a:pPr lvl="0" algn="just" eaLnBrk="0" hangingPunct="0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(при этом более 67% пришлось на публикации и выступления на их сайтах и только 32% – на публикации в печатных СМИ, а также выступления на радио и телевидении)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2820005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62%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7092280" y="2829297"/>
            <a:ext cx="360040" cy="36004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07504" y="3345547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мероприятий, проведенных при осуществлении консультационными пунктами и центрами образовательной деятельности составило 899 мероприятий и  -</a:t>
            </a:r>
          </a:p>
          <a:p>
            <a:pPr lvl="0" algn="just" eaLnBrk="0" hangingPunct="0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(главным образом он был обеспечен увеличением мероприятий семинарского характера (85%)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96336" y="3468077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63,6%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7092280" y="3477369"/>
            <a:ext cx="360040" cy="36004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637135" y="4002618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184%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7092280" y="4022948"/>
            <a:ext cx="360040" cy="36004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4743023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По данным дистанционного опроса консультационных центров для потребителей, проведенного ООО «ФБК»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2" cstate="print"/>
          <a:srcRect l="4016" t="8434" r="11648" b="3014"/>
          <a:stretch>
            <a:fillRect/>
          </a:stretch>
        </p:blipFill>
        <p:spPr bwMode="auto">
          <a:xfrm>
            <a:off x="7164288" y="51470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418" y="3606131"/>
            <a:ext cx="975926" cy="7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418" y="2958059"/>
            <a:ext cx="975926" cy="7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418" y="2381995"/>
            <a:ext cx="975926" cy="7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418" y="1203598"/>
            <a:ext cx="975926" cy="7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299942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1520" y="330791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Повышение эффективности контрольных мероприятий РОСПОТРЕБНАДЗОРА в 2014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91556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сравнению с 2013 годом увеличилась результативность контрольных мероприятий: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Доля проверок, по результатам которых были выявлены нарушения, в общем количестве проведенных проверок достигла в среднем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68344" y="1425584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60%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68344" y="2027624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61%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68344" y="2603981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44%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625201" y="3828117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78%</a:t>
            </a:r>
          </a:p>
        </p:txBody>
      </p:sp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179512" y="3705294"/>
            <a:ext cx="65527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Максимальная результативность проверок достигнута по контролю за деятельностью микрофинансовых организаций – нарушения выявлены в 85 проверках из 123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2022261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банковской деятельности в 2014 году нарушения были выявлены в 693 из 1137 проверок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2624013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страховой деятельности нарушения были выявлены в 128 из 292 проверок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3200077"/>
            <a:ext cx="6552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деятельности платежных агентов нарушения были выявлены в 8 из 18 проверок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418" y="1851670"/>
            <a:ext cx="975926" cy="7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7668344" y="3149267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39"/>
            <a:ext cx="7496204" cy="4822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Правовая основа осуществления федерального государственного надзора в области защиты прав потребителей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642924"/>
            <a:ext cx="8072494" cy="421254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Статья 9. В случаях, когда одной из сторон в обязательстве является гражданин, использующий, приобретающий, заказывающий либо имеющий намерение приобрести или заказать товары (работы, услуги) для личных бытовых нужд, такой гражданин пользуется правами стороны в обязательстве в соответствии с Гражданским кодексом Российской Федерации, а также правами, предоставленными потребителю  Законом Российской Федерации «О защите прав потребителей» и изданными в соответствии с ним иными правовыми актами»</a:t>
            </a:r>
          </a:p>
          <a:p>
            <a:pPr algn="r">
              <a:buNone/>
            </a:pPr>
            <a:r>
              <a:rPr lang="ru-RU" sz="1400" dirty="0" smtClean="0"/>
              <a:t>		</a:t>
            </a:r>
            <a:r>
              <a:rPr lang="ru-RU" sz="1400" b="1" dirty="0" smtClean="0">
                <a:solidFill>
                  <a:srgbClr val="0066FF"/>
                </a:solidFill>
              </a:rPr>
              <a:t>(Федеральный закон от 26.01.1996 № 15-ФЗ «О введении в действие части второй Гражданского кодекса Российской Федерации»)</a:t>
            </a:r>
          </a:p>
          <a:p>
            <a:pPr algn="just">
              <a:buNone/>
            </a:pPr>
            <a:r>
              <a:rPr lang="ru-RU" sz="1400" dirty="0" smtClean="0"/>
              <a:t>	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      Статья 1. Правовое регулирование отношений в области защиты прав потребителей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	1. Отношения в области защиты прав потребителей регулируются Гражданским кодексом Российской Федерации, настоящим Законом,   другими федеральными законами  и принимаемыми в соответствии с ними иными нормативными правовыми актами Российской Федерации 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0066FF"/>
                </a:solidFill>
              </a:rPr>
              <a:t>(Закон Российской Федерации от 07.02.1992 № 2300-1 «О защите прав потребителей»)</a:t>
            </a:r>
            <a:endParaRPr lang="ru-RU" sz="1400" b="1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00B0AE-AF4B-4347-8ADE-27BB2FD29D9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6587"/>
            <a:ext cx="2412876" cy="167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299942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7504" y="345019"/>
            <a:ext cx="6552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Повышение результативности административной  деятельности РОСПОТРЕБНАДЗОРА в 2014 году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1851670"/>
            <a:ext cx="10801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7%</a:t>
            </a:r>
            <a:endParaRPr lang="ru-RU" sz="2200" b="1" u="sng" dirty="0">
              <a:solidFill>
                <a:srgbClr val="002060"/>
              </a:solidFill>
            </a:endParaRPr>
          </a:p>
        </p:txBody>
      </p:sp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251520" y="3651870"/>
            <a:ext cx="5616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Доля поданных Роспотребнадзором судебных исков, которые разрешились в пользу потребителей (с 68% в 2013 году до 73% в 2014 году) -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56363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составленных протоколов об административном правонарушении (с 2 063 в 2013 году до 2 199 в 2014 году) -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2499742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дел о привлечении к административной ответственности, направленных на рассмотрение в суды (с 335 в 2013 году до 372 в 2014 году) -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228184" y="1779662"/>
            <a:ext cx="648072" cy="57606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149107" y="2787774"/>
            <a:ext cx="11068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11%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6156176" y="2715766"/>
            <a:ext cx="648072" cy="57606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164288" y="3797047"/>
            <a:ext cx="10518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5% 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6156176" y="3795886"/>
            <a:ext cx="576064" cy="57606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267494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ОСНОВНЫЕ НАПРАВЛЕНИЯ РАБОТЫ РОСПОТРЕБНАДЗОРА ПО УЛУЧШЕНИЮ ЗАЩИТЫ ПРАВ ПОТРЕБИТЕЛЕЙ В ФИНАНСОВОЙ СФЕРЕ</a:t>
            </a:r>
            <a:endParaRPr lang="ru-RU" sz="16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1059582"/>
            <a:ext cx="7467600" cy="784830"/>
          </a:xfrm>
          <a:prstGeom prst="rect">
            <a:avLst/>
          </a:prstGeom>
          <a:ln w="38100"/>
        </p:spPr>
        <p:txBody>
          <a:bodyPr>
            <a:spAutoFit/>
          </a:bodyPr>
          <a:lstStyle/>
          <a:p>
            <a:pPr algn="ctr">
              <a:buNone/>
              <a:defRPr/>
            </a:pPr>
            <a:endParaRPr lang="ru-RU" sz="2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buNone/>
              <a:defRPr/>
            </a:pPr>
            <a:endPara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915566"/>
            <a:ext cx="7632727" cy="1080120"/>
          </a:xfrm>
          <a:prstGeom prst="roundRect">
            <a:avLst/>
          </a:prstGeom>
          <a:noFill/>
          <a:ln w="635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018" y="2283718"/>
            <a:ext cx="7704138" cy="2699065"/>
          </a:xfrm>
          <a:prstGeom prst="roundRect">
            <a:avLst/>
          </a:prstGeom>
          <a:noFill/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98757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Роспотребнадзор как единственный федеральный орган исполнительной власти, уполномоченный осуществлять государственный надзор в области защиты прав потребителей, призван играть ключевую роль в  улучшении системы защиты прав потребителей финансовых услуг.  Эффективность выполнения указанной функции зависит от согласованной работы всех сторон, заинтересованных в улучшении защиты прав потребителей в финансовой сфере.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355726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i="1" dirty="0" smtClean="0">
                <a:solidFill>
                  <a:srgbClr val="C00000"/>
                </a:solidFill>
              </a:rPr>
              <a:t>совершенствование нормативного правового регулирования в сфере защиты прав потребителей финансовых услуг;</a:t>
            </a:r>
          </a:p>
          <a:p>
            <a:pPr>
              <a:buFont typeface="Wingdings" pitchFamily="2" charset="2"/>
              <a:buChar char="ü"/>
            </a:pPr>
            <a:r>
              <a:rPr lang="ru-RU" sz="1200" b="1" i="1" dirty="0" smtClean="0">
                <a:solidFill>
                  <a:srgbClr val="C00000"/>
                </a:solidFill>
              </a:rPr>
              <a:t>улучшение внутреннего взаимодействия в системе Роспотребнадзора, его территориальных органов и подведомственных учреждений в сфере деятельности по защите прав потребителей финансовых услуг; </a:t>
            </a:r>
          </a:p>
          <a:p>
            <a:pPr>
              <a:buFont typeface="Wingdings" pitchFamily="2" charset="2"/>
              <a:buChar char="ü"/>
            </a:pPr>
            <a:r>
              <a:rPr lang="ru-RU" sz="1200" b="1" i="1" dirty="0" smtClean="0">
                <a:solidFill>
                  <a:srgbClr val="C00000"/>
                </a:solidFill>
              </a:rPr>
              <a:t>совершенствование механизмов оценки эффективности деятельности Роспотребнадзора, его территориальных органов и подведомственных учреждений по защите прав потребителей финансовых услуг; </a:t>
            </a:r>
          </a:p>
          <a:p>
            <a:pPr>
              <a:buFont typeface="Wingdings" pitchFamily="2" charset="2"/>
              <a:buChar char="ü"/>
            </a:pPr>
            <a:r>
              <a:rPr lang="ru-RU" sz="1200" b="1" i="1" dirty="0" smtClean="0">
                <a:solidFill>
                  <a:srgbClr val="C00000"/>
                </a:solidFill>
              </a:rPr>
              <a:t>координация усилий по развитию финансовой грамотности и финансового просвещения;</a:t>
            </a:r>
          </a:p>
          <a:p>
            <a:pPr>
              <a:buFont typeface="Wingdings" pitchFamily="2" charset="2"/>
              <a:buChar char="ü"/>
            </a:pPr>
            <a:r>
              <a:rPr lang="ru-RU" sz="1200" b="1" i="1" dirty="0" smtClean="0">
                <a:solidFill>
                  <a:srgbClr val="C00000"/>
                </a:solidFill>
              </a:rPr>
              <a:t>повышение информатизации основной деятельности Роспотребнадзора в сфере защиты прав потребителей, </a:t>
            </a:r>
          </a:p>
          <a:p>
            <a:pPr>
              <a:buFont typeface="Wingdings" pitchFamily="2" charset="2"/>
              <a:buChar char="ü"/>
            </a:pPr>
            <a:r>
              <a:rPr lang="ru-RU" sz="1200" b="1" i="1" dirty="0" smtClean="0">
                <a:solidFill>
                  <a:srgbClr val="C00000"/>
                </a:solidFill>
              </a:rPr>
              <a:t>укрепление квалификационно-кадрового и материально-технического обеспечения деятельности Роспотребнадзора и др.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sp>
        <p:nvSpPr>
          <p:cNvPr id="11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6DCEA-66EE-4262-BB00-85BE1ED30FE4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56204"/>
            <a:ext cx="39610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Благодарю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 внимание!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5837" y="195486"/>
            <a:ext cx="3614115" cy="488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39"/>
            <a:ext cx="7671796" cy="520395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Организационная структура Роспотребнадзора в части реализации функции защиты прав потребителей на рынке финансовых услуг</a:t>
            </a:r>
            <a:endParaRPr lang="ru-RU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195F62-56CF-422A-8194-17523838F0C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79512" y="699542"/>
          <a:ext cx="8136904" cy="4176018"/>
        </p:xfrm>
        <a:graphic>
          <a:graphicData uri="http://schemas.openxmlformats.org/presentationml/2006/ole">
            <p:oleObj spid="_x0000_s82951" name="Visio" r:id="rId3" imgW="7932454" imgH="44928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4876006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</a:t>
            </a:r>
            <a:r>
              <a:rPr lang="ru-RU" sz="1000" dirty="0" smtClean="0"/>
              <a:t>В Республике Крым и городе федерального значения Севастополе функционирует межрегиональное  Управление Роспотребнадзора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707654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9662"/>
            <a:ext cx="152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63638"/>
            <a:ext cx="246697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2" y="3240360"/>
            <a:ext cx="8496944" cy="1851670"/>
          </a:xfrm>
          <a:prstGeom prst="roundRect">
            <a:avLst/>
          </a:prstGeom>
          <a:noFill/>
          <a:ln w="635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771550"/>
            <a:ext cx="8496944" cy="864096"/>
          </a:xfrm>
          <a:prstGeom prst="roundRect">
            <a:avLst/>
          </a:prstGeom>
          <a:noFill/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51520" y="782003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Реализуя свои полномочия в установленной сфере деятельности, 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Роспотребнадзор и Банк России дополняют друг друга и обеспечивают эффективную правовую защиту граждан-потребителей финансовых услуг.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Следует подчеркнуть, что при создании единого мегарегулятора на финансовых рынках в лице Банка России не произошло перераспределения полномочий в сфере защиты прав потребителей финансовых услуг.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147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Соглашение о взаимодействии между Центральным банком Российской Федерации и Федеральной службой по надзору в сфере защиты прав потребителей и благополучия человека от 10 декабря 2014 года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58244" y="3288138"/>
            <a:ext cx="842493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Соглашением взаимодействие сторон осуществляется путем формирования совместных правовых позиций по соответствующим обращениям, заявлениям, жалобам потребителей финансовых услуг на нарушение их прав и законных интересов.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сторон, их территориальных органов (учреждений) и структурных подразделений реализуется в форме проведения совместных мероприятий, заседаний совместных рабочих групп, обмена информацией, сверки статистических данных и в других формах.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наличии в обращениях, заявлениях, жалобах потребителей финансовых услуг признаков нарушения Закона Российской Федерации от 07.02.1992 № 2300-1 «О защите прав потребителей», такие обращения, заявления, жалобы рассматриваются Роспотребнадзором в пределах установленной компетенции.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наличии в обращениях, заявлениях, жалобах признаков нарушения федеральных законов, надзор и контроль за соблюдением которых осуществляет Банк России, такие обращения, заявления, жалобы рассматриваются Банком России в пределах установленной компетенции.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/>
        </p:nvGraphicFramePr>
        <p:xfrm>
          <a:off x="4427984" y="1059582"/>
          <a:ext cx="42484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107504" y="1131590"/>
          <a:ext cx="47525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8129588" y="4299942"/>
            <a:ext cx="609600" cy="390525"/>
          </a:xfrm>
        </p:spPr>
        <p:txBody>
          <a:bodyPr/>
          <a:lstStyle/>
          <a:p>
            <a:pPr>
              <a:defRPr/>
            </a:pPr>
            <a:fld id="{CD82FD66-1DCE-4D4A-AD5A-0DB8812FD72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9512" y="123478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Сравнение деятельности Банка России и Роспотребнадзора в сфере защиты прав потребителей финансовых услуг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1081648"/>
            <a:ext cx="22814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Роспотребнадзор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(около 29 тыс. обращений</a:t>
            </a:r>
            <a:r>
              <a:rPr lang="ru-RU" sz="1200" dirty="0" smtClean="0">
                <a:solidFill>
                  <a:srgbClr val="002060"/>
                </a:solidFill>
              </a:rPr>
              <a:t>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1059582"/>
            <a:ext cx="22381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Банк России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(около 70 тыс. обращений)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751805"/>
            <a:ext cx="604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Обращения потребителей по видам финансовых услуг (тыс. ед.)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843558"/>
            <a:ext cx="1053852" cy="105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43558"/>
            <a:ext cx="989901" cy="93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xmlns="" val="32076039"/>
              </p:ext>
            </p:extLst>
          </p:nvPr>
        </p:nvGraphicFramePr>
        <p:xfrm>
          <a:off x="4427984" y="1275606"/>
          <a:ext cx="42484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2FFB47-6351-442F-B1C2-79986A5B523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05978"/>
            <a:ext cx="8075613" cy="857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1800" b="1" cap="none" dirty="0" smtClean="0">
                <a:solidFill>
                  <a:srgbClr val="C00000"/>
                </a:solidFill>
              </a:rPr>
              <a:t>ПРОЕКТ «СОДЕЙСТВИЕ ПОВЫШЕНИЮ УРОВНЯ ФИНАНСОВОЙ ГРАМОТНОСТИ НАСЕЛЕНИЯ И РАЗВИТИЮ ФИНАНСОВОГО ОБРАЗОВАНИЯ В РОССИЙСКОЙ ФЕДЕРАЦИИ»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1" y="1006078"/>
            <a:ext cx="7056585" cy="2098375"/>
          </a:xfrm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987825" y="3057526"/>
            <a:ext cx="5184576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i="1" dirty="0">
                <a:solidFill>
                  <a:srgbClr val="C00000"/>
                </a:solidFill>
                <a:latin typeface="Century Schoolbook" pitchFamily="18" charset="0"/>
              </a:rPr>
              <a:t>Финансовая грамотность </a:t>
            </a:r>
            <a:r>
              <a:rPr lang="ru-RU" sz="1200" i="1" dirty="0">
                <a:latin typeface="Century Schoolbook" pitchFamily="18" charset="0"/>
              </a:rPr>
              <a:t>- это возможность принимать обоснованные решения относительно </a:t>
            </a:r>
            <a:r>
              <a:rPr lang="ru-RU" sz="1200" i="1" dirty="0" smtClean="0">
                <a:latin typeface="Century Schoolbook" pitchFamily="18" charset="0"/>
              </a:rPr>
              <a:t>управления</a:t>
            </a:r>
          </a:p>
          <a:p>
            <a:pPr algn="r"/>
            <a:r>
              <a:rPr lang="ru-RU" sz="1200" i="1" dirty="0" smtClean="0">
                <a:latin typeface="Century Schoolbook" pitchFamily="18" charset="0"/>
              </a:rPr>
              <a:t> </a:t>
            </a:r>
            <a:r>
              <a:rPr lang="ru-RU" sz="1200" dirty="0">
                <a:latin typeface="Century Schoolbook" pitchFamily="18" charset="0"/>
              </a:rPr>
              <a:t>собственными финансовыми средствами. </a:t>
            </a:r>
            <a:endParaRPr lang="ru-RU" sz="1200" dirty="0" smtClean="0">
              <a:latin typeface="Century Schoolbook" pitchFamily="18" charset="0"/>
            </a:endParaRPr>
          </a:p>
          <a:p>
            <a:pPr algn="r"/>
            <a:r>
              <a:rPr lang="ru-RU" sz="1200" b="1" i="1" dirty="0" smtClean="0">
                <a:solidFill>
                  <a:srgbClr val="C00000"/>
                </a:solidFill>
                <a:latin typeface="Century Schoolbook" pitchFamily="18" charset="0"/>
              </a:rPr>
              <a:t>Финансовое </a:t>
            </a:r>
            <a:r>
              <a:rPr lang="ru-RU" sz="1200" b="1" i="1" dirty="0">
                <a:solidFill>
                  <a:srgbClr val="C00000"/>
                </a:solidFill>
                <a:latin typeface="Century Schoolbook" pitchFamily="18" charset="0"/>
              </a:rPr>
              <a:t>образование </a:t>
            </a:r>
            <a:r>
              <a:rPr lang="ru-RU" sz="1200" i="1" dirty="0">
                <a:latin typeface="Century Schoolbook" pitchFamily="18" charset="0"/>
              </a:rPr>
              <a:t>– это процесс, благодаря которому </a:t>
            </a:r>
            <a:r>
              <a:rPr lang="ru-RU" sz="1200" dirty="0">
                <a:latin typeface="Century Schoolbook" pitchFamily="18" charset="0"/>
              </a:rPr>
              <a:t>потребители финансовых услуг получают возможность повысить общее представление и уровень знаний о финансовых продуктах, а также сформировать навыки управления личными финансами, укрепить уверенность в своих силах, научиться оценивать риски и свои возможности, делать обоснованный выбор</a:t>
            </a:r>
            <a:r>
              <a:rPr lang="ru-RU" sz="1300" dirty="0">
                <a:latin typeface="Century Schoolbook" pitchFamily="18" charset="0"/>
              </a:rPr>
              <a:t>.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165872"/>
            <a:ext cx="2376487" cy="179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Номер слайда 7"/>
          <p:cNvSpPr txBox="1">
            <a:spLocks noGrp="1"/>
          </p:cNvSpPr>
          <p:nvPr/>
        </p:nvSpPr>
        <p:spPr bwMode="auto">
          <a:xfrm>
            <a:off x="8129588" y="4300538"/>
            <a:ext cx="609600" cy="390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43900" y="4286262"/>
            <a:ext cx="595288" cy="428628"/>
          </a:xfrm>
        </p:spPr>
        <p:txBody>
          <a:bodyPr/>
          <a:lstStyle/>
          <a:p>
            <a:fld id="{0A1B589F-FC08-4BC0-85F6-6F5522425FD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107950" y="33338"/>
            <a:ext cx="8928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C00000"/>
                </a:solidFill>
              </a:rPr>
              <a:t>Участие Роспотребнадзора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в реализации Проекта «Содействие повышению уровня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финансовой </a:t>
            </a:r>
            <a:r>
              <a:rPr lang="ru-RU" sz="1600" b="1" dirty="0">
                <a:solidFill>
                  <a:srgbClr val="C00000"/>
                </a:solidFill>
              </a:rPr>
              <a:t>грамотности населения и развитию финансового образования в Российской Федерации»</a:t>
            </a:r>
          </a:p>
        </p:txBody>
      </p:sp>
      <p:sp>
        <p:nvSpPr>
          <p:cNvPr id="349188" name="Rectangle 3"/>
          <p:cNvSpPr txBox="1">
            <a:spLocks noChangeArrowheads="1"/>
          </p:cNvSpPr>
          <p:nvPr/>
        </p:nvSpPr>
        <p:spPr bwMode="auto">
          <a:xfrm>
            <a:off x="34926" y="1168003"/>
            <a:ext cx="9109075" cy="22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lvl="1" indent="-180975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</a:pPr>
            <a:r>
              <a:rPr kumimoji="1" lang="ru-RU" sz="1700" b="1" u="sng" dirty="0"/>
              <a:t>Общие цели Проекта</a:t>
            </a:r>
            <a:r>
              <a:rPr kumimoji="1" lang="en-US" sz="1700" dirty="0"/>
              <a:t>:</a:t>
            </a:r>
            <a:endParaRPr kumimoji="1" lang="ru-RU" sz="1700" dirty="0"/>
          </a:p>
          <a:p>
            <a:pPr marL="725488" lvl="2" indent="-22860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ü"/>
            </a:pPr>
            <a:r>
              <a:rPr kumimoji="1" lang="ru-RU" sz="1500" dirty="0">
                <a:solidFill>
                  <a:srgbClr val="002060"/>
                </a:solidFill>
              </a:rPr>
              <a:t>повысить уровень финансовой грамотности граждан РФ</a:t>
            </a:r>
          </a:p>
          <a:p>
            <a:pPr marL="725488" lvl="2" indent="-22860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ü"/>
            </a:pPr>
            <a:r>
              <a:rPr kumimoji="1" lang="ru-RU" sz="1500" dirty="0">
                <a:solidFill>
                  <a:srgbClr val="002060"/>
                </a:solidFill>
              </a:rPr>
              <a:t>заложить основы повышения степени защиты потребителей финансовых услуг</a:t>
            </a:r>
            <a:endParaRPr kumimoji="1" lang="hr-HR" sz="1500" dirty="0">
              <a:solidFill>
                <a:srgbClr val="002060"/>
              </a:solidFill>
            </a:endParaRPr>
          </a:p>
          <a:p>
            <a:pPr marL="447675" lvl="1" indent="-180975">
              <a:lnSpc>
                <a:spcPct val="110000"/>
              </a:lnSpc>
              <a:spcBef>
                <a:spcPts val="1800"/>
              </a:spcBef>
              <a:spcAft>
                <a:spcPts val="200"/>
              </a:spcAft>
              <a:buClr>
                <a:schemeClr val="accent1"/>
              </a:buClr>
            </a:pPr>
            <a:r>
              <a:rPr kumimoji="1" lang="ru-RU" sz="1700" b="1" u="sng" dirty="0">
                <a:solidFill>
                  <a:srgbClr val="006600"/>
                </a:solidFill>
              </a:rPr>
              <a:t>В долгосрочном периоде достижение этих целей приведет к</a:t>
            </a:r>
            <a:r>
              <a:rPr kumimoji="1" lang="ru-RU" sz="1700" b="1" dirty="0">
                <a:solidFill>
                  <a:srgbClr val="006600"/>
                </a:solidFill>
              </a:rPr>
              <a:t>:</a:t>
            </a:r>
          </a:p>
          <a:p>
            <a:pPr marL="725488" lvl="2" indent="-228600">
              <a:lnSpc>
                <a:spcPct val="110000"/>
              </a:lnSpc>
              <a:spcBef>
                <a:spcPts val="400"/>
              </a:spcBef>
              <a:buClr>
                <a:schemeClr val="accent2"/>
              </a:buClr>
              <a:buSzPct val="60000"/>
              <a:buFont typeface="Wingdings" pitchFamily="2" charset="2"/>
              <a:buChar char="ü"/>
            </a:pPr>
            <a:r>
              <a:rPr kumimoji="1" lang="ru-RU" sz="1500" dirty="0">
                <a:solidFill>
                  <a:srgbClr val="0000FF"/>
                </a:solidFill>
              </a:rPr>
              <a:t>более ответственному поведению потребителей на рынке финансовых услуг</a:t>
            </a:r>
          </a:p>
          <a:p>
            <a:pPr marL="725488" lvl="2" indent="-228600">
              <a:lnSpc>
                <a:spcPct val="110000"/>
              </a:lnSpc>
              <a:spcBef>
                <a:spcPts val="400"/>
              </a:spcBef>
              <a:buClr>
                <a:schemeClr val="accent2"/>
              </a:buClr>
              <a:buSzPct val="60000"/>
              <a:buFont typeface="Wingdings" pitchFamily="2" charset="2"/>
              <a:buChar char="ü"/>
            </a:pPr>
            <a:r>
              <a:rPr kumimoji="1" lang="ru-RU" sz="1500" dirty="0">
                <a:solidFill>
                  <a:srgbClr val="0000FF"/>
                </a:solidFill>
              </a:rPr>
              <a:t>более эффективной защите их прав как потребителей финансовых услуг</a:t>
            </a:r>
          </a:p>
          <a:p>
            <a:pPr marL="725488" lvl="2" indent="-228600">
              <a:lnSpc>
                <a:spcPct val="110000"/>
              </a:lnSpc>
              <a:spcBef>
                <a:spcPts val="400"/>
              </a:spcBef>
              <a:buClr>
                <a:schemeClr val="accent2"/>
              </a:buClr>
              <a:buSzPct val="60000"/>
              <a:buFont typeface="Wingdings" pitchFamily="2" charset="2"/>
              <a:buChar char="ü"/>
            </a:pPr>
            <a:r>
              <a:rPr kumimoji="1" lang="ru-RU" sz="1500" dirty="0">
                <a:solidFill>
                  <a:srgbClr val="0000FF"/>
                </a:solidFill>
              </a:rPr>
              <a:t>укреплению российского финансового сектора в целом</a:t>
            </a:r>
          </a:p>
          <a:p>
            <a:pPr marL="725488" lvl="2" indent="-228600">
              <a:lnSpc>
                <a:spcPct val="110000"/>
              </a:lnSpc>
              <a:spcBef>
                <a:spcPts val="400"/>
              </a:spcBef>
              <a:buClr>
                <a:schemeClr val="accent2"/>
              </a:buClr>
              <a:buSzPct val="60000"/>
              <a:buFont typeface="Wingdings" pitchFamily="2" charset="2"/>
              <a:buChar char="ü"/>
            </a:pPr>
            <a:r>
              <a:rPr kumimoji="1" lang="ru-RU" sz="1500" dirty="0">
                <a:solidFill>
                  <a:srgbClr val="0000FF"/>
                </a:solidFill>
              </a:rPr>
              <a:t>повышению уровня доверия потребителей к финансовым институтам</a:t>
            </a:r>
            <a:endParaRPr kumimoji="1" lang="hr-HR" sz="1500" dirty="0">
              <a:solidFill>
                <a:srgbClr val="0000FF"/>
              </a:solidFill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827584" y="4227933"/>
            <a:ext cx="7272908" cy="647702"/>
            <a:chOff x="697596" y="6258395"/>
            <a:chExt cx="6909168" cy="93610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97596" y="6258398"/>
              <a:ext cx="6840761" cy="93610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60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766003" y="6258395"/>
              <a:ext cx="6840761" cy="863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>
                <a:lnSpc>
                  <a:spcPct val="120000"/>
                </a:lnSpc>
                <a:spcAft>
                  <a:spcPts val="600"/>
                </a:spcAft>
                <a:defRPr/>
              </a:pPr>
              <a:r>
                <a:rPr lang="ru-RU" sz="1600" b="1" dirty="0">
                  <a:solidFill>
                    <a:srgbClr val="0000FF"/>
                  </a:solidFill>
                  <a:latin typeface="+mj-lt"/>
                </a:rPr>
                <a:t>Компонент 4 Проекта: Совершенствование защиты прав потребителей финансовых услуг</a:t>
              </a:r>
            </a:p>
          </p:txBody>
        </p:sp>
      </p:grpSp>
      <p:sp>
        <p:nvSpPr>
          <p:cNvPr id="12" name="Правая фигурная скобка 11"/>
          <p:cNvSpPr/>
          <p:nvPr/>
        </p:nvSpPr>
        <p:spPr>
          <a:xfrm rot="5400000">
            <a:off x="4513312" y="-177874"/>
            <a:ext cx="189310" cy="8424863"/>
          </a:xfrm>
          <a:prstGeom prst="rightBrace">
            <a:avLst/>
          </a:prstGeom>
          <a:ln w="381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5472B-6CA6-4B3C-BBAA-AE46F00CD77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4930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611560" y="2247901"/>
            <a:ext cx="5184576" cy="188952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400" b="1" u="sng" dirty="0" smtClean="0">
                <a:solidFill>
                  <a:srgbClr val="0066FF"/>
                </a:solidFill>
              </a:rPr>
              <a:t>КРАСНОДАРСКИЙ КРАЙ;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400" b="1" u="sng" dirty="0" smtClean="0">
                <a:solidFill>
                  <a:srgbClr val="0066FF"/>
                </a:solidFill>
              </a:rPr>
              <a:t>АРХАНГЕЛЬСКАЯ ОБЛАСТЬ;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400" b="1" u="sng" dirty="0" smtClean="0">
                <a:solidFill>
                  <a:srgbClr val="0066FF"/>
                </a:solidFill>
              </a:rPr>
              <a:t>ТОМСКАЯ ОБЛАСТЬ;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400" b="1" u="sng" dirty="0" smtClean="0">
                <a:solidFill>
                  <a:srgbClr val="0066FF"/>
                </a:solidFill>
              </a:rPr>
              <a:t>РЕСПУБЛИКА ТАТАРСТАН;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400" b="1" u="sng" dirty="0" smtClean="0">
                <a:solidFill>
                  <a:srgbClr val="0066FF"/>
                </a:solidFill>
              </a:rPr>
              <a:t>СТАВРОПОЛЬСКИЙ КРАЙ;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400" b="1" u="sng" dirty="0" smtClean="0">
                <a:solidFill>
                  <a:srgbClr val="0066FF"/>
                </a:solidFill>
              </a:rPr>
              <a:t>САРАТОВСКАЯ ОБЛАСТЬ;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400" b="1" u="sng" dirty="0" smtClean="0">
                <a:solidFill>
                  <a:srgbClr val="0066FF"/>
                </a:solidFill>
              </a:rPr>
              <a:t>АЛТАЙСКИЙ КРАЙ;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400" b="1" u="sng" dirty="0" smtClean="0">
                <a:solidFill>
                  <a:srgbClr val="0066FF"/>
                </a:solidFill>
              </a:rPr>
              <a:t>Г. МОСКВА</a:t>
            </a:r>
            <a:endParaRPr lang="ru-RU" sz="1400" dirty="0" smtClean="0">
              <a:solidFill>
                <a:srgbClr val="0066FF"/>
              </a:solidFill>
            </a:endParaRPr>
          </a:p>
        </p:txBody>
      </p:sp>
      <p:sp>
        <p:nvSpPr>
          <p:cNvPr id="124931" name="Содержимое 2"/>
          <p:cNvSpPr txBox="1">
            <a:spLocks/>
          </p:cNvSpPr>
          <p:nvPr/>
        </p:nvSpPr>
        <p:spPr bwMode="auto">
          <a:xfrm>
            <a:off x="539751" y="1006079"/>
            <a:ext cx="8208963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ru-RU" b="1" dirty="0">
                <a:solidFill>
                  <a:srgbClr val="008000"/>
                </a:solidFill>
                <a:latin typeface="Century Schoolbook" pitchFamily="18" charset="0"/>
              </a:rPr>
              <a:t>ПИЛОТНЫЕ </a:t>
            </a:r>
            <a:r>
              <a:rPr lang="ru-RU" b="1" dirty="0" smtClean="0">
                <a:solidFill>
                  <a:srgbClr val="008000"/>
                </a:solidFill>
                <a:latin typeface="Century Schoolbook" pitchFamily="18" charset="0"/>
              </a:rPr>
              <a:t>РЕГИОНЫ </a:t>
            </a:r>
            <a:r>
              <a:rPr lang="ru-RU" b="1" dirty="0">
                <a:solidFill>
                  <a:srgbClr val="008000"/>
                </a:solidFill>
                <a:latin typeface="Century Schoolbook" pitchFamily="18" charset="0"/>
              </a:rPr>
              <a:t>ПРОЕКТА</a:t>
            </a:r>
            <a:r>
              <a:rPr lang="ru-RU" dirty="0">
                <a:solidFill>
                  <a:srgbClr val="008000"/>
                </a:solidFill>
                <a:latin typeface="Century Schoolbook" pitchFamily="18" charset="0"/>
              </a:rPr>
              <a:t>:</a:t>
            </a:r>
          </a:p>
        </p:txBody>
      </p:sp>
      <p:sp>
        <p:nvSpPr>
          <p:cNvPr id="124932" name="TextBox 11"/>
          <p:cNvSpPr txBox="1">
            <a:spLocks noChangeArrowheads="1"/>
          </p:cNvSpPr>
          <p:nvPr/>
        </p:nvSpPr>
        <p:spPr bwMode="auto">
          <a:xfrm>
            <a:off x="574676" y="1329929"/>
            <a:ext cx="8569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0066FF"/>
                </a:solidFill>
                <a:latin typeface="Cambria" pitchFamily="18" charset="0"/>
              </a:rPr>
              <a:t>ТВЕРСКАЯ ОБЛАСТЬ, ВОЛГОГРАДСКАЯ ОБЛАСТЬ, КАЛИНИНГРАДСКАЯ ОБЛАСТЬ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24933" name="Рисунок 12" descr="striglaw_checkmark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62126"/>
            <a:ext cx="3603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Рисунок 15" descr="striglaw_checkmark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951310"/>
            <a:ext cx="360362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5" name="Заголовок 1"/>
          <p:cNvSpPr txBox="1">
            <a:spLocks/>
          </p:cNvSpPr>
          <p:nvPr/>
        </p:nvSpPr>
        <p:spPr bwMode="auto">
          <a:xfrm>
            <a:off x="468313" y="195263"/>
            <a:ext cx="7772400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 «СОДЕЙСТВИЕ ПОВЫШЕНИЮ УРОВНЯ ФИНАНСОВОЙ ГРАМОТНОСТИ НАСЕЛЕНИЯ И РАЗВИТИЮ ФИНАНСОВОГО ОБРАЗОВАНИЯ В РОССИЙСКОЙ ФЕДЕРАЦИИ»</a:t>
            </a:r>
          </a:p>
          <a:p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7" name="Номер слайда 12"/>
          <p:cNvSpPr txBox="1">
            <a:spLocks noGrp="1"/>
          </p:cNvSpPr>
          <p:nvPr/>
        </p:nvSpPr>
        <p:spPr bwMode="auto">
          <a:xfrm>
            <a:off x="8129588" y="4300538"/>
            <a:ext cx="609600" cy="390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4937" name="Содержимое 2"/>
          <p:cNvSpPr txBox="1">
            <a:spLocks/>
          </p:cNvSpPr>
          <p:nvPr/>
        </p:nvSpPr>
        <p:spPr bwMode="auto">
          <a:xfrm>
            <a:off x="323850" y="1762126"/>
            <a:ext cx="8208963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ru-RU" b="1" dirty="0">
                <a:solidFill>
                  <a:srgbClr val="008000"/>
                </a:solidFill>
                <a:latin typeface="Century Schoolbook" pitchFamily="18" charset="0"/>
              </a:rPr>
              <a:t> ПИЛОТНЫЕ </a:t>
            </a:r>
            <a:r>
              <a:rPr lang="ru-RU" b="1" dirty="0" smtClean="0">
                <a:solidFill>
                  <a:srgbClr val="008000"/>
                </a:solidFill>
                <a:latin typeface="Century Schoolbook" pitchFamily="18" charset="0"/>
              </a:rPr>
              <a:t>РЕГИОНЫ </a:t>
            </a:r>
            <a:r>
              <a:rPr lang="ru-RU" b="1" dirty="0">
                <a:solidFill>
                  <a:srgbClr val="008000"/>
                </a:solidFill>
                <a:latin typeface="Century Schoolbook" pitchFamily="18" charset="0"/>
              </a:rPr>
              <a:t>НОВОГО ЭТАПА ПРОЕКТА</a:t>
            </a:r>
            <a:r>
              <a:rPr lang="ru-RU" dirty="0">
                <a:solidFill>
                  <a:srgbClr val="008000"/>
                </a:solidFill>
                <a:latin typeface="Century Schoolbook" pitchFamily="18" charset="0"/>
              </a:rPr>
              <a:t>:</a:t>
            </a:r>
          </a:p>
        </p:txBody>
      </p:sp>
      <p:pic>
        <p:nvPicPr>
          <p:cNvPr id="124938" name="Picture 16" descr="i?id=387444799-4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9" y="2680097"/>
            <a:ext cx="4338637" cy="18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2282</TotalTime>
  <Words>2293</Words>
  <Application>Microsoft Office PowerPoint</Application>
  <PresentationFormat>Экран (16:9)</PresentationFormat>
  <Paragraphs>336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Эркер</vt:lpstr>
      <vt:lpstr>Visio</vt:lpstr>
      <vt:lpstr>ПРОЕКТ МИНИСТЕРСТВА ФИНАНСОВ РОССИЙСКОЙ ФЕДЕРАЦИИ И ВСЕМИРНОГО БАНКА  «СОДЕЙСТВИЕ ПОВЫШЕНИЮ УРОВНЯ ФИНАНСОВОЙ ГРАМОТНОСТИ И РАЗВИТИЮ ФИНАНСОВОГО ОБРАЗОВАНИЯ В РОССИЙСКОЙ ФЕДЕРАЦИИ» ______________________________________________________________ Доклад  «О состоянии защиты прав потребителей  в финансовой сфере в 2014 году»</vt:lpstr>
      <vt:lpstr>Правовая основа осуществления федерального государственного надзора в области защиты прав потребителей</vt:lpstr>
      <vt:lpstr>Правовая основа осуществления федерального государственного надзора в области защиты прав потребителей</vt:lpstr>
      <vt:lpstr>Организационная структура Роспотребнадзора в части реализации функции защиты прав потребителей на рынке финансовых услуг</vt:lpstr>
      <vt:lpstr>Слайд 5</vt:lpstr>
      <vt:lpstr>Слайд 6</vt:lpstr>
      <vt:lpstr>ПРОЕКТ «СОДЕЙСТВИЕ ПОВЫШЕНИЮ УРОВНЯ ФИНАНСОВОЙ ГРАМОТНОСТИ НАСЕЛЕНИЯ И РАЗВИТИЮ ФИНАНСОВОГО ОБРАЗОВАНИЯ В РОССИЙСКОЙ ФЕДЕРАЦИИ»</vt:lpstr>
      <vt:lpstr>Слайд 8</vt:lpstr>
      <vt:lpstr>Слайд 9</vt:lpstr>
      <vt:lpstr> ПРОЕКТ «СОДЕЙСТВИЕ ПОВЫШЕНИЮ УРОВНЯ ФИНАНСОВОЙ ГРАМОТНОСТИ НАСЕЛЕНИЯ И РАЗВИТИЮ ФИНАНСОВОГО ОБРАЗОВАНИЯ В РОССИЙСКОЙ ФЕДЕРАЦИИ»  - РЕЗУЛЬТАТЫ</vt:lpstr>
      <vt:lpstr>Слайд 11</vt:lpstr>
      <vt:lpstr> </vt:lpstr>
      <vt:lpstr>СОВЕРШЕНСТВОВАНИЕ ПРАКТИКИ ПОДГОТОВКИ ЕЖЕГОДНЫХ ДОКЛАДОВ РОСПОТРЕБНАДЗОРА «О ЗАЩИТЕ ПРАВ ПОТРЕБИТЕЛЕЙ В ФИНАНСОВОЙ СФЕРЕ»</vt:lpstr>
      <vt:lpstr> СОВЕРШЕНСТВОВАНИЕ ПРАКТИКИ ПРОВЕДЕНИЯ КОНФЕРЕНЦИЙ ПО ПРЕЗЕНТАЦИИ И ОБСУЖДЕНИЮ ДОКЛАДОВ РОСПОТРЕБНАДЗОРА</vt:lpstr>
      <vt:lpstr>УЛУЧШЕНИЕ ПРАВОВОГО РЕГУЛИРОВАНИЯ ЗАЩИТЫ ПРАВ ПОТРЕБИТЕЛЕЙ ФИНАНСОВЫХ УСЛУГ</vt:lpstr>
      <vt:lpstr>«О потребительском кредите (займе)»  вступил в силу 1 июля 2014 года</vt:lpstr>
      <vt:lpstr>Слайд 17</vt:lpstr>
      <vt:lpstr>АКТИВИЗАЦИЯ УЧАСТИЯ РОСПОТРЕБНАДЗОРА В МЕЖДУНАРОДНОМ СОТРУДНИЧЕСТВЕ ПО ЗАЩИТЕ ПРАВ ПОТРЕБИТЕЛЕЙ ФИНАНСОВЫХ УСЛУГ</vt:lpstr>
      <vt:lpstr>ИЗМЕНЕНИЯ  МАКРОЭКОНОМИЧЕСКОЙ СИТУАЦИИ В 2014 ГОДУ И РИСКИ ПОТРЕБИТЕЛЕЙ ФИНАНСОВЫХ УСЛУГ</vt:lpstr>
      <vt:lpstr>Динамика количества рассмотренных Роспотребнадзором обращений граждан по защите прав потребителей финансовых услуг</vt:lpstr>
      <vt:lpstr>Структура обращений потребителей по видам финансовых услуг, рассмотренных Роспотребнадзором в 2014 году </vt:lpstr>
      <vt:lpstr>Динамика основных показателей контрольной деятельности Роспотребнадзора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ОСНОВНЫЕ НАПРАВЛЕНИЯ РАБОТЫ РОСПОТРЕБНАДЗОРА ПО УЛУЧШЕНИЮ ЗАЩИТЫ ПРАВ ПОТРЕБИТЕЛЕЙ В ФИНАНСОВОЙ СФЕРЕ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Osaulenko</dc:creator>
  <cp:lastModifiedBy>Синягин Андрей Константинович</cp:lastModifiedBy>
  <cp:revision>308</cp:revision>
  <dcterms:created xsi:type="dcterms:W3CDTF">2013-10-03T10:21:20Z</dcterms:created>
  <dcterms:modified xsi:type="dcterms:W3CDTF">2015-06-24T13:25:03Z</dcterms:modified>
</cp:coreProperties>
</file>