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81" r:id="rId4"/>
    <p:sldId id="282" r:id="rId5"/>
    <p:sldId id="278" r:id="rId6"/>
    <p:sldId id="266" r:id="rId7"/>
    <p:sldId id="277" r:id="rId8"/>
    <p:sldId id="287" r:id="rId9"/>
    <p:sldId id="288" r:id="rId10"/>
    <p:sldId id="283" r:id="rId11"/>
    <p:sldId id="265" r:id="rId12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512178"/>
    <a:srgbClr val="009B76"/>
    <a:srgbClr val="D6C7B8"/>
    <a:srgbClr val="4F2D7F"/>
    <a:srgbClr val="F3EEE9"/>
    <a:srgbClr val="B1059D"/>
    <a:srgbClr val="0046AD"/>
    <a:srgbClr val="E16A03"/>
    <a:srgbClr val="A796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92" autoAdjust="0"/>
  </p:normalViewPr>
  <p:slideViewPr>
    <p:cSldViewPr snapToGrid="0">
      <p:cViewPr varScale="1">
        <p:scale>
          <a:sx n="142" d="100"/>
          <a:sy n="142" d="100"/>
        </p:scale>
        <p:origin x="-666" y="-96"/>
      </p:cViewPr>
      <p:guideLst>
        <p:guide orient="horz" pos="721"/>
        <p:guide orient="horz" pos="120"/>
        <p:guide orient="horz" pos="3161"/>
        <p:guide orient="horz" pos="2819"/>
        <p:guide pos="240"/>
        <p:guide pos="2377"/>
        <p:guide pos="4299"/>
        <p:guide pos="55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58" y="-12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anovis\Desktop\&#1054;&#1094;&#1077;&#1085;&#1082;&#1072;%20&#1050;&#1062;%20CAF\&#1056;&#1077;&#1079;&#1091;&#1083;&#1100;&#1090;&#1072;&#1090;&#1099;%20&#1074;%20Exce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aranovis\Desktop\&#1054;&#1094;&#1077;&#1085;&#1082;&#1072;%20&#1050;&#1062;%20CAF\&#1056;&#1077;&#1079;&#1091;&#1083;&#1100;&#1090;&#1072;&#1090;&#1099;%20&#1074;%20Exc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anovis\Desktop\&#1054;&#1094;&#1077;&#1085;&#1082;&#1072;%20&#1050;&#1062;%20CAF\&#1056;&#1077;&#1079;&#1091;&#1083;&#1100;&#1090;&#1072;&#1090;&#1099;%20&#1074;%20Exce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6"/>
  <c:chart>
    <c:autoTitleDeleted val="1"/>
    <c:plotArea>
      <c:layout>
        <c:manualLayout>
          <c:layoutTarget val="inner"/>
          <c:xMode val="edge"/>
          <c:yMode val="edge"/>
          <c:x val="9.8130181424629925E-3"/>
          <c:y val="2.4073482477342346E-2"/>
          <c:w val="0.50990591326132662"/>
          <c:h val="0.92409264631394761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2.4274105611537695E-4"/>
                  <c:y val="-9.6739400112300072E-3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3.1896065183918969E-3"/>
                  <c:y val="3.2476288722616351E-3"/>
                </c:manualLayout>
              </c:layout>
              <c:showVal val="1"/>
              <c:showPercent val="1"/>
              <c:separator>
</c:separator>
            </c:dLbl>
            <c:dLbl>
              <c:idx val="3"/>
              <c:layout>
                <c:manualLayout>
                  <c:x val="1.3406157338179046E-5"/>
                  <c:y val="1.1706401283173053E-2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'Раздел А'!$C$3:$C$8</c:f>
              <c:strCache>
                <c:ptCount val="6"/>
                <c:pt idx="0">
                  <c:v>Нулевой уровень:
консультационный центр не ведет или практически не ведет деятельность по консультированию и информированию потребителей финансовых услуг</c:v>
                </c:pt>
                <c:pt idx="1">
                  <c:v>Первый уровень:
Консультационный центр планирует и ведет деятельность по консультированию и информированию потребителей финансовых услуг</c:v>
                </c:pt>
                <c:pt idx="2">
                  <c:v>Второй уровень:
консультационный центр планирует и ведет деятельность по консультированию и информированию потребителей финансовых услуг в запланированные сроки и в соответствии с установленными требованиями</c:v>
                </c:pt>
                <c:pt idx="3">
                  <c:v>Третий уровень:
консультационный центр планирует и ведет деятельность по консультированию и информированию в запланированные сроки и в соответствии с установленными требованиями, в конце года проводит ее оценку и необходимую корректировку</c:v>
                </c:pt>
                <c:pt idx="4">
                  <c:v>Четвертый уровень:
консультационный центр планирует, ведет и регулярно оценивает и корректирует деятельность в запланированные сроки и в соответствии с установленными требованиями, пересматривает подходы, если это необходимо</c:v>
                </c:pt>
                <c:pt idx="5">
                  <c:v>Пятый уровень:
консультационный центр планирует, ведет и регулярно оценивает и корректирует деятельность в запланированные сроки и в соответствии с установленными требованиями (стандартами), учится у других, совершенствует и внедряет новые подходы</c:v>
                </c:pt>
              </c:strCache>
            </c:strRef>
          </c:cat>
          <c:val>
            <c:numRef>
              <c:f>'Раздел А'!$E$3:$E$8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21</c:v>
                </c:pt>
                <c:pt idx="4">
                  <c:v>24</c:v>
                </c:pt>
                <c:pt idx="5">
                  <c:v>9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62660148856556"/>
          <c:y val="7.3857361864235012E-3"/>
          <c:w val="0.51867512167256791"/>
          <c:h val="0.98610785626546105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6"/>
  <c:chart>
    <c:autoTitleDeleted val="1"/>
    <c:plotArea>
      <c:layout>
        <c:manualLayout>
          <c:layoutTarget val="inner"/>
          <c:xMode val="edge"/>
          <c:yMode val="edge"/>
          <c:x val="4.484853030900713E-3"/>
          <c:y val="4.0827406174717064E-2"/>
          <c:w val="0.51957276789530937"/>
          <c:h val="0.93248494518242753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2.4274105611537703E-4"/>
                  <c:y val="-9.6739400112300124E-3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3.1896065183918969E-3"/>
                  <c:y val="3.2476288722616373E-3"/>
                </c:manualLayout>
              </c:layout>
              <c:showVal val="1"/>
              <c:showPercent val="1"/>
              <c:separator>
</c:separator>
            </c:dLbl>
            <c:dLbl>
              <c:idx val="3"/>
              <c:layout>
                <c:manualLayout>
                  <c:x val="1.3406157338179052E-5"/>
                  <c:y val="1.170640128317306E-2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'Раздел Б'!$C$3:$C$8</c:f>
              <c:strCache>
                <c:ptCount val="6"/>
                <c:pt idx="0">
                  <c:v>Нулевой уровень: 
консультационный центр не проводит или практически не проводит деятельность по развитию сотрудничества с заинтересованными организациями в силу объективных причин</c:v>
                </c:pt>
                <c:pt idx="1">
                  <c:v>Первый уровень:
консультационный центр планирует и ведет деятельность по развитию сотрудничества с заинтересованными организациями</c:v>
                </c:pt>
                <c:pt idx="2">
                  <c:v>Второй уровень:
консультационный центр планирует и проводит деятельность по развитию сотрудничества в запланированные сроки и в соответствии с установленными требованиями</c:v>
                </c:pt>
                <c:pt idx="3">
                  <c:v>Третий уровень:
консультационный центр планирует и проводит деятельность по развитию сотрудничества в запланированные сроки и в соответствии с установленными требованиями, в конце года проводит ее оценку и необходимую корректировку</c:v>
                </c:pt>
                <c:pt idx="4">
                  <c:v>Четвертый уровень:
консультационный центр планирует и ведет деятельность по развитию сотрудничества в запланированные сроки и в соответствии с установленными требованиями, в конце года проводит ее оценку и необходимую корректировку, пересматривает подходы</c:v>
                </c:pt>
                <c:pt idx="5">
                  <c:v>Пятый уровень:
консультационный центр планирует, ведет, регулярно оценивает и корректирует деятельность в запланированные сроки и в соответствии с установленными требованиями, учится у других, совершенствует и внедряет новые подходы</c:v>
                </c:pt>
              </c:strCache>
            </c:strRef>
          </c:cat>
          <c:val>
            <c:numRef>
              <c:f>'Раздел Б'!$F$3:$F$8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15</c:v>
                </c:pt>
                <c:pt idx="3">
                  <c:v>9</c:v>
                </c:pt>
                <c:pt idx="4">
                  <c:v>23</c:v>
                </c:pt>
                <c:pt idx="5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299341288283204"/>
          <c:y val="1.3917264353657012E-2"/>
          <c:w val="0.51700658711716796"/>
          <c:h val="0.98565475339799458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6"/>
  <c:chart>
    <c:autoTitleDeleted val="1"/>
    <c:plotArea>
      <c:layout>
        <c:manualLayout>
          <c:layoutTarget val="inner"/>
          <c:xMode val="edge"/>
          <c:yMode val="edge"/>
          <c:x val="9.9816158132508704E-4"/>
          <c:y val="3.7114465687817558E-3"/>
          <c:w val="0.52539520300987674"/>
          <c:h val="0.98476999096285811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2.4274105611537717E-4"/>
                  <c:y val="-9.6739400112300158E-3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3.1896065183918986E-3"/>
                  <c:y val="3.2476288722616395E-3"/>
                </c:manualLayout>
              </c:layout>
              <c:showVal val="1"/>
              <c:showPercent val="1"/>
              <c:separator>
</c:separator>
            </c:dLbl>
            <c:dLbl>
              <c:idx val="3"/>
              <c:layout>
                <c:manualLayout>
                  <c:x val="1.3406157338179062E-5"/>
                  <c:y val="1.1706401283173067E-2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'Раздел В'!$C$3:$C$8</c:f>
              <c:strCache>
                <c:ptCount val="6"/>
                <c:pt idx="0">
                  <c:v>Нулевой уровень:
консультационный центр не получил или практически не получил за отчетный период результатов деятельности в силу объективных причин, которые не позволяют судить о месте консультационного центра в регионе </c:v>
                </c:pt>
                <c:pt idx="1">
                  <c:v>Первый уровень:
консультационный центр запланировал и получил за отчетный период результаты деятельности, которые позволяют вынести суждение о незначительном месте консультационного центра в регионе</c:v>
                </c:pt>
                <c:pt idx="2">
                  <c:v>Второй уровень:
консультационный центр запланировал и получил за отчетный период результаты деятельности, которые позволяют вынести суждение о слабозаметном месте консультационного центра в регионе</c:v>
                </c:pt>
                <c:pt idx="3">
                  <c:v>Третий уровень:
консультационный центр запланировал и получил за отчетный период достоверные и подтверждаемые результаты деятельности, которые позволяют вынести суждение о заметном месте консультационного центра в регионе</c:v>
                </c:pt>
                <c:pt idx="4">
                  <c:v>Четвертый уровень:
консультационный центр запланировал и получил за отчетный период достоверные и подтверждаемые результаты деятельности, которые позволяют вынести суждение о достойном месте консультационного центра в регионе</c:v>
                </c:pt>
                <c:pt idx="5">
                  <c:v>Пятый уровень:
консультационный центр запланировал и получил за отчетный период достоверные и подтверждаемые результаты деятельности, которые позволяют вынести суждение о важном месте консультационного центра в регионе</c:v>
                </c:pt>
              </c:strCache>
            </c:strRef>
          </c:cat>
          <c:val>
            <c:numRef>
              <c:f>'Раздел В'!$G$3:$G$8</c:f>
              <c:numCache>
                <c:formatCode>General</c:formatCode>
                <c:ptCount val="6"/>
                <c:pt idx="0">
                  <c:v>6</c:v>
                </c:pt>
                <c:pt idx="1">
                  <c:v>0</c:v>
                </c:pt>
                <c:pt idx="2">
                  <c:v>4</c:v>
                </c:pt>
                <c:pt idx="3">
                  <c:v>34</c:v>
                </c:pt>
                <c:pt idx="4">
                  <c:v>20</c:v>
                </c:pt>
                <c:pt idx="5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72564688483028"/>
          <c:y val="1.4350656052886834E-2"/>
          <c:w val="0.50927435311516966"/>
          <c:h val="0.97689107370174733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0.00236</cdr:x>
      <cdr:y>0.00388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0.50738</cdr:x>
      <cdr:y>0.17879</cdr:y>
    </cdr:from>
    <cdr:to>
      <cdr:x>0.96956</cdr:x>
      <cdr:y>0.2197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38752" y="1123950"/>
          <a:ext cx="47720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8372C4-2749-46F5-A082-10657467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0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2E25AE-7BE6-49D0-BDEF-32EA38243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087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60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bg_1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52825" y="2581600"/>
            <a:ext cx="5591175" cy="2561900"/>
          </a:xfrm>
          <a:prstGeom prst="rect">
            <a:avLst/>
          </a:prstGeom>
        </p:spPr>
      </p:pic>
      <p:pic>
        <p:nvPicPr>
          <p:cNvPr id="9" name="Рисунок 8" descr="FBK_RUS_tag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5073" y="1463"/>
            <a:ext cx="3533381" cy="137728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1020763" y="1690688"/>
            <a:ext cx="6826250" cy="438150"/>
          </a:xfrm>
        </p:spPr>
        <p:txBody>
          <a:bodyPr/>
          <a:lstStyle>
            <a:lvl1pPr>
              <a:defRPr lang="ru-RU" sz="2800" b="1" dirty="0" smtClean="0">
                <a:solidFill>
                  <a:srgbClr val="4F2D7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3" y="2432447"/>
            <a:ext cx="3412941" cy="39885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accent6">
                    <a:lumMod val="25000"/>
                  </a:schemeClr>
                </a:solidFill>
              </a:defRPr>
            </a:lvl1pPr>
            <a:lvl2pPr>
              <a:defRPr/>
            </a:lvl2pPr>
          </a:lstStyle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Должность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20763" y="3103960"/>
            <a:ext cx="3412941" cy="39885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chemeClr val="accent6">
                    <a:lumMod val="25000"/>
                  </a:schemeClr>
                </a:solidFill>
              </a:defRPr>
            </a:lvl1pPr>
            <a:lvl2pPr>
              <a:defRPr/>
            </a:lvl2pPr>
          </a:lstStyle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Дата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яя_с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g_pravo_back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03898" y="1991432"/>
            <a:ext cx="4540102" cy="3152068"/>
          </a:xfrm>
          <a:prstGeom prst="rect">
            <a:avLst/>
          </a:prstGeom>
        </p:spPr>
      </p:pic>
      <p:pic>
        <p:nvPicPr>
          <p:cNvPr id="6" name="Рисунок 5" descr="FBK_RUS_tag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5073" y="8607"/>
            <a:ext cx="2993430" cy="116681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966420" y="1727279"/>
            <a:ext cx="8423275" cy="7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noProof="0" dirty="0" smtClean="0">
                <a:solidFill>
                  <a:srgbClr val="4F2D7F"/>
                </a:solidFill>
                <a:latin typeface="+mj-lt"/>
                <a:ea typeface="+mj-ea"/>
                <a:cs typeface="+mj-cs"/>
              </a:rPr>
              <a:t>Благодарим за внимание!</a:t>
            </a:r>
            <a:endParaRPr lang="ru-RU" sz="3200" b="1" noProof="0" dirty="0">
              <a:solidFill>
                <a:srgbClr val="4F2D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987057" y="2268982"/>
            <a:ext cx="6848475" cy="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125000"/>
            </a:pPr>
            <a:r>
              <a:rPr lang="ru-RU" altLang="ru-RU" sz="1000" dirty="0">
                <a:solidFill>
                  <a:schemeClr val="accent4"/>
                </a:solidFill>
              </a:rPr>
              <a:t>101990, Москва, ул. Мясницкая,</a:t>
            </a:r>
            <a:r>
              <a:rPr lang="en-US" altLang="ru-RU" sz="1000" dirty="0">
                <a:solidFill>
                  <a:schemeClr val="accent4"/>
                </a:solidFill>
              </a:rPr>
              <a:t> </a:t>
            </a:r>
            <a:r>
              <a:rPr lang="ru-RU" altLang="ru-RU" sz="1000" dirty="0">
                <a:solidFill>
                  <a:schemeClr val="accent4"/>
                </a:solidFill>
              </a:rPr>
              <a:t>д.44/1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125000"/>
            </a:pPr>
            <a:r>
              <a:rPr lang="ru-RU" altLang="ru-RU" sz="1000" dirty="0">
                <a:solidFill>
                  <a:schemeClr val="accent4"/>
                </a:solidFill>
              </a:rPr>
              <a:t>Телефон </a:t>
            </a:r>
            <a:r>
              <a:rPr lang="en-US" altLang="ru-RU" sz="1000" dirty="0">
                <a:solidFill>
                  <a:schemeClr val="accent4"/>
                </a:solidFill>
              </a:rPr>
              <a:t> </a:t>
            </a:r>
            <a:r>
              <a:rPr lang="ru-RU" altLang="ru-RU" sz="1000" dirty="0">
                <a:solidFill>
                  <a:schemeClr val="accent4"/>
                </a:solidFill>
              </a:rPr>
              <a:t>(</a:t>
            </a:r>
            <a:r>
              <a:rPr lang="en-US" altLang="ru-RU" sz="1000" dirty="0">
                <a:solidFill>
                  <a:schemeClr val="accent4"/>
                </a:solidFill>
              </a:rPr>
              <a:t>4</a:t>
            </a:r>
            <a:r>
              <a:rPr lang="ru-RU" altLang="ru-RU" sz="1000" dirty="0">
                <a:solidFill>
                  <a:schemeClr val="accent4"/>
                </a:solidFill>
              </a:rPr>
              <a:t>95) 737</a:t>
            </a:r>
            <a:r>
              <a:rPr lang="en-US" altLang="ru-RU" sz="1000" dirty="0">
                <a:solidFill>
                  <a:schemeClr val="accent4"/>
                </a:solidFill>
              </a:rPr>
              <a:t> </a:t>
            </a:r>
            <a:r>
              <a:rPr lang="ru-RU" altLang="ru-RU" sz="1000" dirty="0">
                <a:solidFill>
                  <a:schemeClr val="accent4"/>
                </a:solidFill>
              </a:rPr>
              <a:t>5353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125000"/>
            </a:pPr>
            <a:r>
              <a:rPr lang="ru-RU" altLang="ru-RU" sz="1000" dirty="0">
                <a:solidFill>
                  <a:schemeClr val="accent4"/>
                </a:solidFill>
              </a:rPr>
              <a:t>Факс        </a:t>
            </a:r>
            <a:r>
              <a:rPr lang="en-US" altLang="ru-RU" sz="1000" dirty="0">
                <a:solidFill>
                  <a:schemeClr val="accent4"/>
                </a:solidFill>
              </a:rPr>
              <a:t> </a:t>
            </a:r>
            <a:r>
              <a:rPr lang="ru-RU" altLang="ru-RU" sz="1000" dirty="0">
                <a:solidFill>
                  <a:schemeClr val="accent4"/>
                </a:solidFill>
              </a:rPr>
              <a:t>(</a:t>
            </a:r>
            <a:r>
              <a:rPr lang="en-US" altLang="ru-RU" sz="1000" dirty="0">
                <a:solidFill>
                  <a:schemeClr val="accent4"/>
                </a:solidFill>
              </a:rPr>
              <a:t>4</a:t>
            </a:r>
            <a:r>
              <a:rPr lang="ru-RU" altLang="ru-RU" sz="1000" dirty="0">
                <a:solidFill>
                  <a:schemeClr val="accent4"/>
                </a:solidFill>
              </a:rPr>
              <a:t>95) 737</a:t>
            </a:r>
            <a:r>
              <a:rPr lang="en-US" altLang="ru-RU" sz="1000" dirty="0">
                <a:solidFill>
                  <a:schemeClr val="accent4"/>
                </a:solidFill>
              </a:rPr>
              <a:t> </a:t>
            </a:r>
            <a:r>
              <a:rPr lang="ru-RU" altLang="ru-RU" sz="1000" dirty="0">
                <a:solidFill>
                  <a:schemeClr val="accent4"/>
                </a:solidFill>
              </a:rPr>
              <a:t>5347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125000"/>
            </a:pPr>
            <a:r>
              <a:rPr lang="en-US" altLang="ru-RU" sz="1000" dirty="0">
                <a:solidFill>
                  <a:schemeClr val="accent4"/>
                </a:solidFill>
              </a:rPr>
              <a:t>E</a:t>
            </a:r>
            <a:r>
              <a:rPr lang="ru-RU" altLang="ru-RU" sz="1000" dirty="0">
                <a:solidFill>
                  <a:schemeClr val="accent4"/>
                </a:solidFill>
              </a:rPr>
              <a:t>-</a:t>
            </a:r>
            <a:r>
              <a:rPr lang="en-US" altLang="ru-RU" sz="1000" dirty="0">
                <a:solidFill>
                  <a:schemeClr val="accent4"/>
                </a:solidFill>
              </a:rPr>
              <a:t>mail  </a:t>
            </a:r>
            <a:r>
              <a:rPr lang="ru-RU" altLang="ru-RU" sz="1000" dirty="0">
                <a:solidFill>
                  <a:schemeClr val="accent4"/>
                </a:solidFill>
              </a:rPr>
              <a:t>   </a:t>
            </a:r>
            <a:r>
              <a:rPr lang="en-US" altLang="ru-RU" sz="1000" dirty="0">
                <a:solidFill>
                  <a:schemeClr val="accent4"/>
                </a:solidFill>
              </a:rPr>
              <a:t> </a:t>
            </a:r>
            <a:r>
              <a:rPr lang="ru-RU" altLang="ru-RU" sz="1000" dirty="0">
                <a:solidFill>
                  <a:schemeClr val="accent4"/>
                </a:solidFill>
              </a:rPr>
              <a:t> </a:t>
            </a:r>
            <a:r>
              <a:rPr lang="en-US" altLang="ru-RU" sz="1000" dirty="0">
                <a:solidFill>
                  <a:schemeClr val="accent4"/>
                </a:solidFill>
              </a:rPr>
              <a:t>fbk@fbk.ru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4085" y="1144192"/>
            <a:ext cx="6460579" cy="37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526"/>
              </a:spcAft>
              <a:buNone/>
              <a:defRPr lang="en-US" sz="1600" b="1" dirty="0">
                <a:solidFill>
                  <a:srgbClr val="512178"/>
                </a:solidFill>
                <a:latin typeface="+mn-lt"/>
                <a:ea typeface="+mn-ea"/>
                <a:cs typeface="+mn-cs"/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3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Текст разделителя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ru-RU" sz="2800" b="1" dirty="0" smtClean="0">
                <a:solidFill>
                  <a:srgbClr val="4F2D7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заголовка разделителя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381000" y="1639491"/>
            <a:ext cx="8421688" cy="2836069"/>
          </a:xfr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  <a:lvl2pPr>
              <a:defRPr sz="1400" b="1">
                <a:solidFill>
                  <a:schemeClr val="accent4"/>
                </a:solidFill>
              </a:defRPr>
            </a:lvl2pPr>
            <a:lvl3pPr>
              <a:defRPr sz="1400" b="1">
                <a:solidFill>
                  <a:schemeClr val="accent4"/>
                </a:solidFill>
              </a:defRPr>
            </a:lvl3pPr>
            <a:lvl4pPr>
              <a:defRPr sz="1400" b="1">
                <a:solidFill>
                  <a:schemeClr val="accent4"/>
                </a:solidFill>
              </a:defRPr>
            </a:lvl4pPr>
            <a:lvl5pPr>
              <a:defRPr sz="14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803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1"/>
            <a:ext cx="8402638" cy="859631"/>
          </a:xfrm>
        </p:spPr>
        <p:txBody>
          <a:bodyPr/>
          <a:lstStyle>
            <a:lvl1pPr>
              <a:defRPr lang="en-US" sz="2800" b="1" dirty="0">
                <a:solidFill>
                  <a:srgbClr val="4F2D7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81000" y="1144191"/>
            <a:ext cx="8421688" cy="3331369"/>
          </a:xfrm>
        </p:spPr>
        <p:txBody>
          <a:bodyPr/>
          <a:lstStyle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1"/>
            <a:ext cx="8402638" cy="859631"/>
          </a:xfrm>
        </p:spPr>
        <p:txBody>
          <a:bodyPr/>
          <a:lstStyle>
            <a:lvl1pPr>
              <a:defRPr lang="en-US" sz="2800" b="1" dirty="0">
                <a:solidFill>
                  <a:srgbClr val="4F2D7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81000" y="1144191"/>
            <a:ext cx="8421688" cy="3331369"/>
          </a:xfrm>
        </p:spPr>
        <p:txBody>
          <a:bodyPr numCol="2" spcCol="144000"/>
          <a:lstStyle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90501"/>
            <a:ext cx="8402638" cy="859631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144191"/>
            <a:ext cx="8421688" cy="1217347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Название таблицы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0"/>
            <a:endParaRPr lang="ru-RU" dirty="0"/>
          </a:p>
        </p:txBody>
      </p:sp>
      <p:sp>
        <p:nvSpPr>
          <p:cNvPr id="7" name="Таблица 10"/>
          <p:cNvSpPr>
            <a:spLocks noGrp="1"/>
          </p:cNvSpPr>
          <p:nvPr>
            <p:ph type="tbl" sz="quarter" idx="12"/>
          </p:nvPr>
        </p:nvSpPr>
        <p:spPr>
          <a:xfrm>
            <a:off x="381000" y="2445026"/>
            <a:ext cx="8421688" cy="2030534"/>
          </a:xfrm>
        </p:spPr>
        <p:txBody>
          <a:bodyPr/>
          <a:lstStyle>
            <a:lvl1pPr>
              <a:defRPr lang="ru-RU" sz="1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600"/>
              </a:spcBef>
              <a:spcAft>
                <a:spcPts val="526"/>
              </a:spcAft>
              <a:buNone/>
            </a:pPr>
            <a:r>
              <a:rPr lang="ru-RU" smtClean="0"/>
              <a:t>Вставка таблицы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0501"/>
            <a:ext cx="8402638" cy="85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9" name="Text Placeholder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4191"/>
            <a:ext cx="8421688" cy="33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pic>
        <p:nvPicPr>
          <p:cNvPr id="12" name="Рисунок 11" descr="FBK_ENG_tagline2-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113" y="4718298"/>
            <a:ext cx="2295274" cy="433177"/>
          </a:xfrm>
          <a:prstGeom prst="rect">
            <a:avLst/>
          </a:prstGeom>
        </p:spPr>
      </p:pic>
      <p:pic>
        <p:nvPicPr>
          <p:cNvPr id="10" name="Рисунок 9" descr="under1.png"/>
          <p:cNvPicPr>
            <a:picLocks noChangeAspect="1"/>
          </p:cNvPicPr>
          <p:nvPr/>
        </p:nvPicPr>
        <p:blipFill>
          <a:blip r:embed="rId9" cstate="print"/>
          <a:srcRect t="-7023" r="4367"/>
          <a:stretch>
            <a:fillRect/>
          </a:stretch>
        </p:blipFill>
        <p:spPr>
          <a:xfrm rot="10800000">
            <a:off x="0" y="4536282"/>
            <a:ext cx="9144000" cy="284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6379" y="4545578"/>
            <a:ext cx="1181986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573645F-9E1A-4F1F-B554-E96162D1D962}" type="slidenum">
              <a:rPr lang="ru-RU" sz="1050" b="1" smtClean="0">
                <a:solidFill>
                  <a:srgbClr val="4F2D7F"/>
                </a:solidFill>
              </a:rPr>
              <a:pPr algn="ctr"/>
              <a:t>‹#›</a:t>
            </a:fld>
            <a:endParaRPr lang="ru-RU" sz="1050" b="1" dirty="0">
              <a:solidFill>
                <a:srgbClr val="4F2D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8" r:id="rId2"/>
    <p:sldLayoutId id="2147483699" r:id="rId3"/>
    <p:sldLayoutId id="2147483684" r:id="rId4"/>
    <p:sldLayoutId id="2147483701" r:id="rId5"/>
    <p:sldLayoutId id="2147483700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dirty="0" smtClean="0">
          <a:solidFill>
            <a:srgbClr val="4F2D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buNone/>
        <a:defRPr lang="en-US" sz="1600" b="1" dirty="0" smtClean="0">
          <a:solidFill>
            <a:srgbClr val="512178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600"/>
        </a:spcBef>
        <a:spcAft>
          <a:spcPct val="0"/>
        </a:spcAft>
        <a:buNone/>
        <a:defRPr lang="en-US" sz="1400" dirty="0" smtClean="0">
          <a:solidFill>
            <a:schemeClr val="accent4"/>
          </a:solidFill>
          <a:latin typeface="+mn-lt"/>
          <a:ea typeface="+mn-ea"/>
          <a:cs typeface="+mn-cs"/>
        </a:defRPr>
      </a:lvl2pPr>
      <a:lvl3pPr marL="180975" indent="-180975" algn="l" rtl="0" eaLnBrk="1" fontAlgn="base" hangingPunct="1">
        <a:spcBef>
          <a:spcPts val="600"/>
        </a:spcBef>
        <a:spcAft>
          <a:spcPct val="0"/>
        </a:spcAft>
        <a:buClr>
          <a:srgbClr val="512178"/>
        </a:buClr>
        <a:buFont typeface="Symbol" pitchFamily="18" charset="2"/>
        <a:buChar char=""/>
        <a:defRPr lang="en-US" sz="1400" dirty="0" smtClean="0">
          <a:solidFill>
            <a:schemeClr val="accent4"/>
          </a:solidFill>
          <a:latin typeface="+mn-lt"/>
          <a:ea typeface="+mn-ea"/>
          <a:cs typeface="+mn-cs"/>
        </a:defRPr>
      </a:lvl3pPr>
      <a:lvl4pPr marL="382588" indent="-180975" algn="l" rtl="0" eaLnBrk="1" fontAlgn="base" hangingPunct="1">
        <a:spcBef>
          <a:spcPts val="600"/>
        </a:spcBef>
        <a:spcAft>
          <a:spcPct val="0"/>
        </a:spcAft>
        <a:buClr>
          <a:srgbClr val="512178"/>
        </a:buClr>
        <a:buFont typeface="Arial" pitchFamily="34" charset="0"/>
        <a:buChar char="‒"/>
        <a:tabLst/>
        <a:defRPr lang="en-US" sz="1400" dirty="0" smtClean="0">
          <a:solidFill>
            <a:schemeClr val="accent4"/>
          </a:solidFill>
          <a:latin typeface="+mn-lt"/>
          <a:ea typeface="+mn-ea"/>
          <a:cs typeface="+mn-cs"/>
        </a:defRPr>
      </a:lvl4pPr>
      <a:lvl5pPr marL="568325" indent="-201613" algn="l" rtl="0" eaLnBrk="1" fontAlgn="base" hangingPunct="1">
        <a:spcBef>
          <a:spcPts val="600"/>
        </a:spcBef>
        <a:spcAft>
          <a:spcPct val="0"/>
        </a:spcAft>
        <a:buClr>
          <a:srgbClr val="512178"/>
        </a:buClr>
        <a:buFont typeface="Symbol" pitchFamily="18" charset="2"/>
        <a:buChar char="·"/>
        <a:tabLst/>
        <a:defRPr lang="en-US" sz="1400" dirty="0" smtClean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546100" y="1345253"/>
            <a:ext cx="8115299" cy="1095375"/>
          </a:xfrm>
        </p:spPr>
        <p:txBody>
          <a:bodyPr/>
          <a:lstStyle/>
          <a:p>
            <a:pPr algn="ctr"/>
            <a:r>
              <a:rPr lang="ru-RU" dirty="0" smtClean="0"/>
              <a:t>Разработка методологии </a:t>
            </a:r>
            <a:r>
              <a:rPr lang="ru-RU" dirty="0"/>
              <a:t>оценки результатов работы консультационных центров для потребителей и результаты ее </a:t>
            </a:r>
            <a:r>
              <a:rPr lang="ru-RU" dirty="0" smtClean="0"/>
              <a:t>апробации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241299" y="2965846"/>
            <a:ext cx="4127501" cy="1041377"/>
          </a:xfrm>
        </p:spPr>
        <p:txBody>
          <a:bodyPr/>
          <a:lstStyle/>
          <a:p>
            <a:r>
              <a:rPr lang="ru-RU" sz="1600" dirty="0" smtClean="0">
                <a:solidFill>
                  <a:srgbClr val="512178"/>
                </a:solidFill>
              </a:rPr>
              <a:t>А. К. </a:t>
            </a:r>
            <a:r>
              <a:rPr lang="ru-RU" sz="1600" dirty="0" err="1" smtClean="0">
                <a:solidFill>
                  <a:srgbClr val="512178"/>
                </a:solidFill>
              </a:rPr>
              <a:t>Синягин</a:t>
            </a:r>
            <a:r>
              <a:rPr lang="ru-RU" sz="1600" dirty="0" smtClean="0">
                <a:solidFill>
                  <a:srgbClr val="512178"/>
                </a:solidFill>
              </a:rPr>
              <a:t>, </a:t>
            </a:r>
          </a:p>
          <a:p>
            <a:r>
              <a:rPr lang="ru-RU" sz="1600" dirty="0" smtClean="0">
                <a:solidFill>
                  <a:schemeClr val="accent4"/>
                </a:solidFill>
              </a:rPr>
              <a:t>Директор</a:t>
            </a:r>
            <a:r>
              <a:rPr lang="ru-RU" sz="1600" dirty="0" smtClean="0"/>
              <a:t> департамента консультационных услуг государственному сектору </a:t>
            </a:r>
            <a:endParaRPr lang="ru-RU" sz="16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309563" y="4218385"/>
            <a:ext cx="3412941" cy="398859"/>
          </a:xfrm>
        </p:spPr>
        <p:txBody>
          <a:bodyPr/>
          <a:lstStyle/>
          <a:p>
            <a:r>
              <a:rPr lang="ru-RU" dirty="0" smtClean="0"/>
              <a:t>26 июня 2015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5645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381000" y="27446"/>
            <a:ext cx="8402638" cy="859631"/>
          </a:xfrm>
        </p:spPr>
        <p:txBody>
          <a:bodyPr/>
          <a:lstStyle/>
          <a:p>
            <a:pPr lvl="0"/>
            <a:r>
              <a:rPr lang="ru-RU" sz="2200" dirty="0" smtClean="0"/>
              <a:t>Экспериментальный рейтинг региональных консультационных центров  для потребителей: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выводы по первым результатам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11" name="Прямоугольник 31"/>
          <p:cNvSpPr>
            <a:spLocks noChangeArrowheads="1"/>
          </p:cNvSpPr>
          <p:nvPr/>
        </p:nvSpPr>
        <p:spPr bwMode="auto">
          <a:xfrm>
            <a:off x="87406" y="1101835"/>
            <a:ext cx="8915400" cy="3337084"/>
          </a:xfrm>
          <a:prstGeom prst="roundRect">
            <a:avLst/>
          </a:prstGeom>
          <a:solidFill>
            <a:srgbClr val="CCFFFF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80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/>
              <a:t> Экспериментальный рейтинг носит неофициальный (справочный) характер – его результаты не подлежат распространению,</a:t>
            </a:r>
          </a:p>
          <a:p>
            <a:pPr marL="180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/>
              <a:t> Экспериментальный рейтинг имеет право на существование,</a:t>
            </a:r>
          </a:p>
          <a:p>
            <a:pPr marL="180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/>
              <a:t> Экспериментальный рейтинг представляет базу для развития (уточнение методологии, принятие формальных правил и методических рекомендаций для заполнения, размещение результатов на сайте),</a:t>
            </a:r>
          </a:p>
          <a:p>
            <a:pPr marL="180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/>
              <a:t> Доработанный рейтинг  должен быть основан на принципах независимости, объективности и формальности,</a:t>
            </a:r>
          </a:p>
          <a:p>
            <a:pPr marL="180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/>
              <a:t> Доработанный рейтинг необходим для улучшения работы (определить лучших и распространить передовую практику, определить худших и провести разбор ситуации, сравнить и стимулировать)</a:t>
            </a: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96009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2100" y="16242"/>
            <a:ext cx="8751047" cy="771525"/>
          </a:xfrm>
        </p:spPr>
        <p:txBody>
          <a:bodyPr/>
          <a:lstStyle/>
          <a:p>
            <a:pPr lvl="0"/>
            <a:r>
              <a:rPr lang="ru-RU" sz="2200" dirty="0" smtClean="0"/>
              <a:t>Практическая </a:t>
            </a:r>
            <a:r>
              <a:rPr lang="ru-RU" sz="2200" dirty="0"/>
              <a:t>поддержка Роспотребнадзора и консультационных центров: система оценки деятельности консультационных центров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1073329" y="2760053"/>
            <a:ext cx="7774836" cy="851297"/>
          </a:xfrm>
          <a:prstGeom prst="roundRect">
            <a:avLst/>
          </a:prstGeom>
          <a:solidFill>
            <a:srgbClr val="009AC5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400" b="1" i="1" dirty="0" smtClean="0"/>
              <a:t>Современное состояние:</a:t>
            </a:r>
          </a:p>
          <a:p>
            <a:pPr lvl="0" algn="ctr"/>
            <a:r>
              <a:rPr lang="ru-RU" sz="1200" i="1" dirty="0" smtClean="0"/>
              <a:t>Система оценки апробирована в </a:t>
            </a:r>
            <a:r>
              <a:rPr lang="ru-RU" sz="1200" i="1" dirty="0" err="1" smtClean="0"/>
              <a:t>пилотных</a:t>
            </a:r>
            <a:r>
              <a:rPr lang="ru-RU" sz="1200" i="1" dirty="0" smtClean="0"/>
              <a:t> регионах Проекта (октябрь –ноябрь 2014 </a:t>
            </a:r>
            <a:r>
              <a:rPr lang="en-US" sz="1200" i="1" dirty="0" smtClean="0"/>
              <a:t>)</a:t>
            </a:r>
            <a:r>
              <a:rPr lang="ru-RU" sz="1200" i="1" dirty="0" smtClean="0"/>
              <a:t>, обсуждена на конференции (декабрь 2014), с учетом апробации проведена оценка деятельности региональных консультационных центров (68 регионов) и построен </a:t>
            </a:r>
            <a:r>
              <a:rPr lang="ru-RU" sz="1200" i="1" u="sng" dirty="0" smtClean="0"/>
              <a:t>экспериментальный</a:t>
            </a:r>
            <a:r>
              <a:rPr lang="ru-RU" sz="1200" i="1" dirty="0" smtClean="0"/>
              <a:t> рейтинг (март 2015)</a:t>
            </a:r>
          </a:p>
        </p:txBody>
      </p:sp>
      <p:sp>
        <p:nvSpPr>
          <p:cNvPr id="13" name="Прямоугольник 31"/>
          <p:cNvSpPr>
            <a:spLocks noChangeArrowheads="1"/>
          </p:cNvSpPr>
          <p:nvPr/>
        </p:nvSpPr>
        <p:spPr bwMode="auto">
          <a:xfrm>
            <a:off x="1259204" y="3865712"/>
            <a:ext cx="7777232" cy="646986"/>
          </a:xfrm>
          <a:prstGeom prst="roundRect">
            <a:avLst/>
          </a:prstGeom>
          <a:solidFill>
            <a:srgbClr val="F00010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400" b="1" i="1" dirty="0" smtClean="0"/>
              <a:t>Перспективы: </a:t>
            </a:r>
          </a:p>
          <a:p>
            <a:pPr algn="ctr"/>
            <a:r>
              <a:rPr lang="ru-RU" sz="1200" i="1" dirty="0" smtClean="0"/>
              <a:t>Необходимы дальнейшие работы по внедрению системы оценки – уточнение методологии, формализация, принятие документов, информационное сопровождение</a:t>
            </a:r>
            <a:endParaRPr lang="ru-RU" sz="1200" b="1" dirty="0" smtClean="0"/>
          </a:p>
        </p:txBody>
      </p:sp>
      <p:sp>
        <p:nvSpPr>
          <p:cNvPr id="16" name="Прямоугольник 31"/>
          <p:cNvSpPr>
            <a:spLocks noChangeArrowheads="1"/>
          </p:cNvSpPr>
          <p:nvPr/>
        </p:nvSpPr>
        <p:spPr bwMode="auto">
          <a:xfrm>
            <a:off x="833696" y="1065843"/>
            <a:ext cx="7752235" cy="1464231"/>
          </a:xfrm>
          <a:prstGeom prst="roundRect">
            <a:avLst/>
          </a:prstGeom>
          <a:noFill/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vl="0" algn="ctr"/>
            <a:r>
              <a:rPr lang="ru-RU" sz="1400" b="1" i="1" dirty="0" smtClean="0"/>
              <a:t>Выполнено: </a:t>
            </a:r>
          </a:p>
          <a:p>
            <a:pPr algn="ctr"/>
            <a:r>
              <a:rPr lang="ru-RU" sz="1200" i="1" dirty="0" smtClean="0"/>
              <a:t>Разработана система оценки деятельности консультационных центров исходя из лучшей мировой практики, в частности, методологии оценки результатов деятельности госорганов в ЕС (</a:t>
            </a:r>
            <a:r>
              <a:rPr lang="en-US" sz="1200" i="1" dirty="0" smtClean="0"/>
              <a:t>Common Assessment Framework, CAF</a:t>
            </a:r>
            <a:r>
              <a:rPr lang="ru-RU" sz="1200" i="1" dirty="0" smtClean="0"/>
              <a:t>). </a:t>
            </a:r>
          </a:p>
          <a:p>
            <a:pPr algn="ctr"/>
            <a:r>
              <a:rPr lang="ru-RU" sz="1200" i="1" dirty="0" smtClean="0"/>
              <a:t>Ее составляющие:  качественные показатели, три критерия – Процессы, Взаимодействие, Результаты, оценочные листы с описанием уровней качественного состояния (от 0 до 5) и системой баллов (от 0 до 100), самооценка в виде выбора «своего» места и подтверждения доказательствами</a:t>
            </a:r>
          </a:p>
        </p:txBody>
      </p:sp>
      <p:sp>
        <p:nvSpPr>
          <p:cNvPr id="9" name="Выгнутая влево стрелка 8"/>
          <p:cNvSpPr/>
          <p:nvPr/>
        </p:nvSpPr>
        <p:spPr bwMode="auto">
          <a:xfrm>
            <a:off x="33620" y="1895940"/>
            <a:ext cx="731520" cy="1216152"/>
          </a:xfrm>
          <a:prstGeom prst="curvedRightArrow">
            <a:avLst/>
          </a:prstGeom>
          <a:solidFill>
            <a:srgbClr val="009AC5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 bwMode="auto">
          <a:xfrm>
            <a:off x="280959" y="3241752"/>
            <a:ext cx="731520" cy="1216152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4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2100" y="22966"/>
            <a:ext cx="8491538" cy="771525"/>
          </a:xfrm>
        </p:spPr>
        <p:txBody>
          <a:bodyPr/>
          <a:lstStyle/>
          <a:p>
            <a:pPr lvl="0"/>
            <a:r>
              <a:rPr lang="ru-RU" altLang="ru-RU" sz="2400" dirty="0" smtClean="0"/>
              <a:t>Основные </a:t>
            </a:r>
            <a:r>
              <a:rPr lang="ru-RU" altLang="ru-RU" sz="2400" dirty="0"/>
              <a:t>положения методологии оценки результатов деятельности консультационных центров для потребителей</a:t>
            </a:r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63500" y="6242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31"/>
          <p:cNvSpPr>
            <a:spLocks noChangeArrowheads="1"/>
          </p:cNvSpPr>
          <p:nvPr/>
        </p:nvSpPr>
        <p:spPr bwMode="auto">
          <a:xfrm>
            <a:off x="2921000" y="1086693"/>
            <a:ext cx="2908300" cy="3496512"/>
          </a:xfrm>
          <a:prstGeom prst="roundRect">
            <a:avLst/>
          </a:prstGeom>
          <a:solidFill>
            <a:srgbClr val="009AC5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u="sng" dirty="0" smtClean="0"/>
              <a:t>Система качественных показателей оценки по разделам (критериям) «Оценка качества…»:</a:t>
            </a:r>
            <a:endParaRPr lang="en-US" sz="1200" b="1" u="sng" dirty="0" smtClean="0"/>
          </a:p>
          <a:p>
            <a:pPr marL="180975" indent="-180975">
              <a:buAutoNum type="arabicPeriod"/>
            </a:pPr>
            <a:r>
              <a:rPr lang="ru-RU" sz="1000" b="1" dirty="0" smtClean="0"/>
              <a:t>Процесса консультирования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Процесса информирования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Квалификационно-кадрового обеспечения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Материально-технического</a:t>
            </a:r>
            <a:br>
              <a:rPr lang="ru-RU" sz="1000" b="1" dirty="0" smtClean="0"/>
            </a:br>
            <a:r>
              <a:rPr lang="ru-RU" sz="1000" b="1" dirty="0" smtClean="0"/>
              <a:t>и </a:t>
            </a:r>
            <a:r>
              <a:rPr lang="en-US" sz="1000" b="1" dirty="0" smtClean="0"/>
              <a:t>IT </a:t>
            </a:r>
            <a:r>
              <a:rPr lang="ru-RU" sz="1000" b="1" dirty="0" smtClean="0"/>
              <a:t>обеспечения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Сотрудничества с общественными объединениями потребителей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Сотрудничества с образовательными учреждениями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Результатов для потребителей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Результатов для общества</a:t>
            </a:r>
          </a:p>
          <a:p>
            <a:pPr marL="180975" indent="-180975" algn="ctr"/>
            <a:endParaRPr lang="ru-RU" sz="1000" b="1" u="sng" dirty="0" smtClean="0"/>
          </a:p>
          <a:p>
            <a:pPr marL="180975" indent="-180975" algn="ctr"/>
            <a:r>
              <a:rPr lang="ru-RU" sz="1200" b="1" u="sng" dirty="0" smtClean="0"/>
              <a:t>После апробации: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Качество процессов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Качество взаимодействия</a:t>
            </a:r>
          </a:p>
          <a:p>
            <a:pPr marL="180975" indent="-180975">
              <a:buAutoNum type="arabicPeriod"/>
            </a:pPr>
            <a:r>
              <a:rPr lang="ru-RU" sz="1000" b="1" dirty="0" smtClean="0"/>
              <a:t>Качество результатов</a:t>
            </a:r>
          </a:p>
          <a:p>
            <a:pPr marL="228600" indent="-228600"/>
            <a:endParaRPr lang="ru-RU" sz="1000" b="1" dirty="0" smtClean="0"/>
          </a:p>
          <a:p>
            <a:pPr marL="228600" indent="-228600"/>
            <a:endParaRPr lang="ru-RU" sz="1100" b="1" dirty="0"/>
          </a:p>
        </p:txBody>
      </p:sp>
      <p:sp>
        <p:nvSpPr>
          <p:cNvPr id="17" name="Прямоугольник 31"/>
          <p:cNvSpPr>
            <a:spLocks noChangeArrowheads="1"/>
          </p:cNvSpPr>
          <p:nvPr/>
        </p:nvSpPr>
        <p:spPr bwMode="auto">
          <a:xfrm>
            <a:off x="63500" y="1262297"/>
            <a:ext cx="2215776" cy="1123712"/>
          </a:xfrm>
          <a:prstGeom prst="roundRect">
            <a:avLst/>
          </a:prstGeom>
          <a:noFill/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100" b="1" dirty="0" smtClean="0"/>
              <a:t>Имеющаяся база: в 2008 г. – Система оценка органов и учреждений, </a:t>
            </a:r>
          </a:p>
          <a:p>
            <a:pPr algn="ctr"/>
            <a:r>
              <a:rPr lang="ru-RU" sz="1100" b="1" dirty="0" smtClean="0"/>
              <a:t>в 2013 – приказ № 656 о целевых показателях эффективности работы </a:t>
            </a:r>
            <a:endParaRPr lang="ru-RU" sz="1100" b="1" dirty="0"/>
          </a:p>
        </p:txBody>
      </p:sp>
      <p:sp>
        <p:nvSpPr>
          <p:cNvPr id="18" name="Прямоугольник 31"/>
          <p:cNvSpPr>
            <a:spLocks noChangeArrowheads="1"/>
          </p:cNvSpPr>
          <p:nvPr/>
        </p:nvSpPr>
        <p:spPr bwMode="auto">
          <a:xfrm>
            <a:off x="38100" y="2582953"/>
            <a:ext cx="2222500" cy="749141"/>
          </a:xfrm>
          <a:prstGeom prst="roundRect">
            <a:avLst/>
          </a:prstGeom>
          <a:noFill/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100" b="1" dirty="0" smtClean="0"/>
              <a:t>Трудности использования при оценке количественных показателей для консультационных центров</a:t>
            </a:r>
            <a:endParaRPr lang="ru-RU" sz="1100" b="1" dirty="0"/>
          </a:p>
        </p:txBody>
      </p:sp>
      <p:sp>
        <p:nvSpPr>
          <p:cNvPr id="19" name="Прямоугольник 31"/>
          <p:cNvSpPr>
            <a:spLocks noChangeArrowheads="1"/>
          </p:cNvSpPr>
          <p:nvPr/>
        </p:nvSpPr>
        <p:spPr bwMode="auto">
          <a:xfrm>
            <a:off x="50800" y="3541563"/>
            <a:ext cx="2201582" cy="936427"/>
          </a:xfrm>
          <a:prstGeom prst="roundRect">
            <a:avLst/>
          </a:prstGeom>
          <a:noFill/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100" b="1" dirty="0" smtClean="0"/>
              <a:t>Пример лучшей мировой практики – оценка результатов деятельности госорганов в ЕС (</a:t>
            </a:r>
            <a:r>
              <a:rPr lang="en-US" sz="1100" b="1" dirty="0" smtClean="0"/>
              <a:t>Common Assessment Framework, CAF</a:t>
            </a:r>
            <a:r>
              <a:rPr lang="ru-RU" sz="1100" b="1" dirty="0" smtClean="0"/>
              <a:t>)</a:t>
            </a:r>
            <a:endParaRPr lang="ru-RU" sz="1100" b="1" dirty="0"/>
          </a:p>
        </p:txBody>
      </p:sp>
      <p:sp>
        <p:nvSpPr>
          <p:cNvPr id="20" name="Стрелка вправо с вырезом 39"/>
          <p:cNvSpPr>
            <a:spLocks noChangeArrowheads="1"/>
          </p:cNvSpPr>
          <p:nvPr/>
        </p:nvSpPr>
        <p:spPr bwMode="auto">
          <a:xfrm>
            <a:off x="2305844" y="1407927"/>
            <a:ext cx="576064" cy="855940"/>
          </a:xfrm>
          <a:prstGeom prst="notchedRightArrow">
            <a:avLst>
              <a:gd name="adj1" fmla="val 50000"/>
              <a:gd name="adj2" fmla="val 50021"/>
            </a:avLst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>
              <a:solidFill>
                <a:srgbClr val="FFC000"/>
              </a:solidFill>
            </a:endParaRPr>
          </a:p>
        </p:txBody>
      </p:sp>
      <p:sp>
        <p:nvSpPr>
          <p:cNvPr id="21" name="Стрелка вправо с вырезом 39"/>
          <p:cNvSpPr>
            <a:spLocks noChangeArrowheads="1"/>
          </p:cNvSpPr>
          <p:nvPr/>
        </p:nvSpPr>
        <p:spPr bwMode="auto">
          <a:xfrm>
            <a:off x="2305844" y="2525110"/>
            <a:ext cx="576064" cy="855940"/>
          </a:xfrm>
          <a:prstGeom prst="notchedRightArrow">
            <a:avLst>
              <a:gd name="adj1" fmla="val 50000"/>
              <a:gd name="adj2" fmla="val 50021"/>
            </a:avLst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>
              <a:solidFill>
                <a:srgbClr val="FFC000"/>
              </a:solidFill>
            </a:endParaRPr>
          </a:p>
        </p:txBody>
      </p:sp>
      <p:sp>
        <p:nvSpPr>
          <p:cNvPr id="22" name="Стрелка вправо с вырезом 39"/>
          <p:cNvSpPr>
            <a:spLocks noChangeArrowheads="1"/>
          </p:cNvSpPr>
          <p:nvPr/>
        </p:nvSpPr>
        <p:spPr bwMode="auto">
          <a:xfrm>
            <a:off x="2305844" y="3599713"/>
            <a:ext cx="576064" cy="855940"/>
          </a:xfrm>
          <a:prstGeom prst="notchedRightArrow">
            <a:avLst>
              <a:gd name="adj1" fmla="val 50000"/>
              <a:gd name="adj2" fmla="val 50021"/>
            </a:avLst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>
              <a:solidFill>
                <a:srgbClr val="FFC000"/>
              </a:solidFill>
            </a:endParaRPr>
          </a:p>
        </p:txBody>
      </p:sp>
      <p:sp>
        <p:nvSpPr>
          <p:cNvPr id="23" name="Прямоугольник 31"/>
          <p:cNvSpPr>
            <a:spLocks noChangeArrowheads="1"/>
          </p:cNvSpPr>
          <p:nvPr/>
        </p:nvSpPr>
        <p:spPr bwMode="auto">
          <a:xfrm>
            <a:off x="6474759" y="1106580"/>
            <a:ext cx="2600297" cy="3482084"/>
          </a:xfrm>
          <a:prstGeom prst="roundRect">
            <a:avLst/>
          </a:prstGeom>
          <a:solidFill>
            <a:srgbClr val="F00010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u="sng" dirty="0" smtClean="0"/>
              <a:t>Особенности предлагаемой для апробации системы:</a:t>
            </a:r>
          </a:p>
          <a:p>
            <a:pPr marL="228600" indent="-228600">
              <a:buAutoNum type="arabicPeriod"/>
            </a:pPr>
            <a:r>
              <a:rPr lang="ru-RU" sz="1100" b="1" dirty="0" smtClean="0"/>
              <a:t>Простой и наглядный характер – система оценочных таблиц</a:t>
            </a:r>
          </a:p>
          <a:p>
            <a:pPr marL="228600" indent="-228600">
              <a:buAutoNum type="arabicPeriod"/>
            </a:pPr>
            <a:r>
              <a:rPr lang="ru-RU" sz="1100" b="1" dirty="0" smtClean="0"/>
              <a:t>Градации (уровни состояния) качественных показателей оценки</a:t>
            </a:r>
          </a:p>
          <a:p>
            <a:pPr marL="228600" indent="-228600">
              <a:buAutoNum type="arabicPeriod"/>
            </a:pPr>
            <a:r>
              <a:rPr lang="ru-RU" sz="1100" b="1" dirty="0" smtClean="0"/>
              <a:t>Присвоение баллов (в методике </a:t>
            </a:r>
            <a:r>
              <a:rPr lang="en-US" sz="1100" b="1" dirty="0" smtClean="0"/>
              <a:t>CAF 100-</a:t>
            </a:r>
            <a:r>
              <a:rPr lang="ru-RU" sz="1100" b="1" dirty="0" smtClean="0"/>
              <a:t>балльная шкала)</a:t>
            </a:r>
          </a:p>
          <a:p>
            <a:pPr marL="228600" indent="-228600">
              <a:buAutoNum type="arabicPeriod"/>
            </a:pPr>
            <a:r>
              <a:rPr lang="ru-RU" sz="1100" b="1" dirty="0" smtClean="0"/>
              <a:t>Самооценка при условии представления убедительных доказательств</a:t>
            </a:r>
          </a:p>
          <a:p>
            <a:pPr marL="228600" indent="-228600">
              <a:buAutoNum type="arabicPeriod"/>
            </a:pPr>
            <a:r>
              <a:rPr lang="ru-RU" sz="1100" b="1" dirty="0" smtClean="0"/>
              <a:t>Независимая оценка (формальные правила, коллегиальное обсуждение спорных ситуаций, сводная оценка)</a:t>
            </a:r>
          </a:p>
        </p:txBody>
      </p:sp>
      <p:sp>
        <p:nvSpPr>
          <p:cNvPr id="24" name="Стрелка вправо с вырезом 39"/>
          <p:cNvSpPr>
            <a:spLocks noChangeArrowheads="1"/>
          </p:cNvSpPr>
          <p:nvPr/>
        </p:nvSpPr>
        <p:spPr bwMode="auto">
          <a:xfrm>
            <a:off x="5867108" y="2659162"/>
            <a:ext cx="576064" cy="336262"/>
          </a:xfrm>
          <a:prstGeom prst="notchedRightArrow">
            <a:avLst>
              <a:gd name="adj1" fmla="val 50000"/>
              <a:gd name="adj2" fmla="val 50021"/>
            </a:avLst>
          </a:prstGeom>
          <a:solidFill>
            <a:srgbClr val="F0000F"/>
          </a:solidFill>
          <a:ln w="19050" algn="ctr">
            <a:solidFill>
              <a:srgbClr val="F0000F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ru-RU" sz="11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4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2100" y="49862"/>
            <a:ext cx="8491538" cy="771525"/>
          </a:xfrm>
        </p:spPr>
        <p:txBody>
          <a:bodyPr/>
          <a:lstStyle/>
          <a:p>
            <a:pPr lvl="0"/>
            <a:r>
              <a:rPr lang="ru-RU" sz="2400" dirty="0" smtClean="0"/>
              <a:t>Порядок </a:t>
            </a:r>
            <a:r>
              <a:rPr lang="ru-RU" sz="2400" dirty="0"/>
              <a:t>оценки результатов деятельности консультационного </a:t>
            </a:r>
            <a:r>
              <a:rPr lang="ru-RU" sz="2400" dirty="0" smtClean="0"/>
              <a:t>центра</a:t>
            </a:r>
            <a:endParaRPr lang="en-US" sz="2400" dirty="0"/>
          </a:p>
        </p:txBody>
      </p:sp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8616" y="1018431"/>
            <a:ext cx="1728192" cy="149374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 bwMode="auto">
          <a:xfrm>
            <a:off x="2949114" y="937832"/>
            <a:ext cx="1641354" cy="27241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901816" y="783782"/>
            <a:ext cx="7705440" cy="6188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9910" y="862793"/>
            <a:ext cx="4673106" cy="345463"/>
          </a:xfrm>
          <a:prstGeom prst="roundRect">
            <a:avLst/>
          </a:prstGeom>
          <a:solidFill>
            <a:srgbClr val="CCFFFF"/>
          </a:solidFill>
          <a:ln>
            <a:solidFill>
              <a:srgbClr val="00209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1. Изучение форм для заполнения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90787" y="1345704"/>
            <a:ext cx="4693729" cy="326779"/>
          </a:xfrm>
          <a:prstGeom prst="roundRect">
            <a:avLst/>
          </a:prstGeom>
          <a:solidFill>
            <a:srgbClr val="CCFFFF"/>
          </a:solidFill>
          <a:ln>
            <a:solidFill>
              <a:srgbClr val="00209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Bef>
                <a:spcPct val="50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2. Оценка исходной ситуации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00200" y="1815945"/>
            <a:ext cx="4755816" cy="784540"/>
          </a:xfrm>
          <a:prstGeom prst="roundRect">
            <a:avLst/>
          </a:prstGeom>
          <a:solidFill>
            <a:srgbClr val="CCFFFF"/>
          </a:solidFill>
          <a:ln>
            <a:solidFill>
              <a:srgbClr val="00209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Bef>
                <a:spcPct val="50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3.  Заполнение оценочных таблиц – баллы по шкале в зависимости от состояния и имеющихся доказательств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51405" y="2742922"/>
            <a:ext cx="4725311" cy="549464"/>
          </a:xfrm>
          <a:prstGeom prst="roundRect">
            <a:avLst/>
          </a:prstGeom>
          <a:solidFill>
            <a:srgbClr val="CCFFFF"/>
          </a:solidFill>
          <a:ln>
            <a:solidFill>
              <a:srgbClr val="00209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4. Приведение к заполненным таблицам убедительных доказательств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04015" y="3430995"/>
            <a:ext cx="4769601" cy="574655"/>
          </a:xfrm>
          <a:prstGeom prst="roundRect">
            <a:avLst/>
          </a:prstGeom>
          <a:solidFill>
            <a:srgbClr val="CCFFFF"/>
          </a:solidFill>
          <a:ln>
            <a:solidFill>
              <a:srgbClr val="00209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Bef>
                <a:spcPct val="50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5. Сведение итоговых значений в оценочных таблицах в сводную форму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340100" y="4153930"/>
            <a:ext cx="4755816" cy="397907"/>
          </a:xfrm>
          <a:prstGeom prst="roundRect">
            <a:avLst/>
          </a:prstGeom>
          <a:solidFill>
            <a:srgbClr val="CCFFFF"/>
          </a:solidFill>
          <a:ln>
            <a:solidFill>
              <a:srgbClr val="00209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6.  Экспертиза по формальным правилам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 bwMode="auto">
          <a:xfrm>
            <a:off x="5338725" y="921414"/>
            <a:ext cx="390799" cy="327184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5902089" y="1421909"/>
            <a:ext cx="390799" cy="327184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6461137" y="2332423"/>
            <a:ext cx="390799" cy="327184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6999225" y="3016230"/>
            <a:ext cx="390799" cy="327184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" name="Стрелка вниз 39"/>
          <p:cNvSpPr/>
          <p:nvPr/>
        </p:nvSpPr>
        <p:spPr bwMode="auto">
          <a:xfrm>
            <a:off x="7604881" y="3737487"/>
            <a:ext cx="390799" cy="327184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4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381000" y="22401"/>
            <a:ext cx="8402638" cy="859631"/>
          </a:xfrm>
        </p:spPr>
        <p:txBody>
          <a:bodyPr/>
          <a:lstStyle/>
          <a:p>
            <a:r>
              <a:rPr lang="ru-RU" altLang="ru-RU" sz="2400" dirty="0" smtClean="0"/>
              <a:t>Пример оценочной таблицы: Качество процесса консультирования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1581818"/>
              </p:ext>
            </p:extLst>
          </p:nvPr>
        </p:nvGraphicFramePr>
        <p:xfrm>
          <a:off x="40344" y="813545"/>
          <a:ext cx="9063317" cy="32407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06999"/>
                <a:gridCol w="974993"/>
                <a:gridCol w="1050520"/>
                <a:gridCol w="830805"/>
              </a:tblGrid>
              <a:tr h="4219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kern="1200" dirty="0" smtClean="0"/>
                        <a:t>Краткое описание уровней показателя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/>
                        <a:t>Уровень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/>
                        <a:t>Интервал оценки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1200" dirty="0" smtClean="0"/>
                        <a:t>Значение </a:t>
                      </a:r>
                      <a:r>
                        <a:rPr lang="ru-RU" sz="1100" kern="1200" dirty="0"/>
                        <a:t>оценки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851" marR="64851" marT="0" marB="0" anchor="ctr"/>
                </a:tc>
              </a:tr>
              <a:tr h="154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/>
                        <a:t>1</a:t>
                      </a:r>
                      <a:endParaRPr lang="ru-RU" sz="800" b="1" i="1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/>
                        <a:t>2</a:t>
                      </a:r>
                      <a:endParaRPr lang="ru-RU" sz="800" b="1" i="1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/>
                        <a:t>3</a:t>
                      </a:r>
                      <a:endParaRPr lang="ru-RU" sz="800" b="1" i="1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/>
                        <a:t>4</a:t>
                      </a:r>
                      <a:endParaRPr lang="ru-RU" sz="800" b="1" i="1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 anchor="ctr"/>
                </a:tc>
              </a:tr>
              <a:tr h="343315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не ведем или практически не ведем деятельность по консультированию потребителей финансовых услуг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0-10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/>
                </a:tc>
              </a:tr>
              <a:tr h="234929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планируем и выполняем деятельность по консультированию потребителей финансовых услуг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11-30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/>
                </a:tc>
              </a:tr>
              <a:tr h="38467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планируем и выполняем деятельность по консультированию потребителей финансовых услуг в запланированные сроки и в соответствии с установленными требованиями (стандартами)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31-50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/>
                </a:tc>
              </a:tr>
              <a:tr h="510823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планируем и выполняем деятельность по консультированию потребителей финансовых услуг в запланированные сроки и в соответствии с установленными требованиями (стандартами), в конце года проводим ее оценку и необходимую корректировку 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51-70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/>
                </a:tc>
              </a:tr>
              <a:tr h="503419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планируем и выполняем, регулярно оцениваем и корректируем деятельность по консультированию потребителей финансовых услуг в запланированные сроки и в соответствии с установленными требованиями (стандартами), пересматриваем подходы, если это необходимо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71-90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/>
                </a:tc>
              </a:tr>
              <a:tr h="68663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планируем, выполняем, регулярно оцениваем и корректируем деятельность по консультированию потребителей финансовых услуг в запланированные сроки и в соответствии с установленными требованиями (стандартами), учимся у других, совершенствуем и внедряем новые подходы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91-100</a:t>
                      </a:r>
                    </a:p>
                  </a:txBody>
                  <a:tcPr marL="64851" marR="64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51" marR="64851" marT="0" marB="0"/>
                </a:tc>
              </a:tr>
            </a:tbl>
          </a:graphicData>
        </a:graphic>
      </p:graphicFrame>
      <p:sp>
        <p:nvSpPr>
          <p:cNvPr id="11" name="Прямоугольник 31"/>
          <p:cNvSpPr>
            <a:spLocks noChangeArrowheads="1"/>
          </p:cNvSpPr>
          <p:nvPr/>
        </p:nvSpPr>
        <p:spPr bwMode="auto">
          <a:xfrm>
            <a:off x="40345" y="4102586"/>
            <a:ext cx="9056594" cy="391597"/>
          </a:xfrm>
          <a:prstGeom prst="roundRect">
            <a:avLst/>
          </a:prstGeom>
          <a:solidFill>
            <a:srgbClr val="F00010">
              <a:alpha val="50196"/>
            </a:srgbClr>
          </a:solidFill>
          <a:ln w="9525" algn="ctr">
            <a:solidFill>
              <a:srgbClr val="00209F"/>
            </a:solidFill>
            <a:bevel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150" b="1" i="1" dirty="0" smtClean="0"/>
              <a:t>К каждой таблице  должны быть даны комментарии, содержащие доказательства выбранного значения (документы, справки, протоколы, значения количественных показателей и их динамики, результаты опросов и др.) </a:t>
            </a:r>
          </a:p>
        </p:txBody>
      </p:sp>
    </p:spTree>
    <p:extLst>
      <p:ext uri="{BB962C8B-B14F-4D97-AF65-F5344CB8AC3E}">
        <p14:creationId xmlns:p14="http://schemas.microsoft.com/office/powerpoint/2010/main" xmlns="" val="1896009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2573"/>
            <a:ext cx="8402638" cy="552449"/>
          </a:xfrm>
        </p:spPr>
        <p:txBody>
          <a:bodyPr/>
          <a:lstStyle/>
          <a:p>
            <a:r>
              <a:rPr lang="ru-RU" sz="2400" dirty="0" smtClean="0"/>
              <a:t>Блок-схема обработки данных дистанционного опроса консультационных центров в 2015 году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6689" y="826294"/>
          <a:ext cx="8122024" cy="4050506"/>
        </p:xfrm>
        <a:graphic>
          <a:graphicData uri="http://schemas.openxmlformats.org/presentationml/2006/ole">
            <p:oleObj spid="_x0000_s1026" name="Visio" r:id="rId3" imgW="8457862" imgH="6756210" progId="Visio.Drawing.11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5851"/>
            <a:ext cx="8402638" cy="859631"/>
          </a:xfrm>
        </p:spPr>
        <p:txBody>
          <a:bodyPr/>
          <a:lstStyle/>
          <a:p>
            <a:pPr lvl="0"/>
            <a:r>
              <a:rPr lang="ru-RU" sz="2200" dirty="0" smtClean="0"/>
              <a:t>Распределение региональных консультационных центров по критерию «Качество процессов информирования и консультирования»</a:t>
            </a:r>
            <a:br>
              <a:rPr lang="ru-RU" sz="2200" dirty="0" smtClean="0"/>
            </a:br>
            <a:endParaRPr lang="en-US" sz="22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07576" y="974912"/>
          <a:ext cx="8949018" cy="364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96009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2573"/>
            <a:ext cx="8402638" cy="638175"/>
          </a:xfrm>
        </p:spPr>
        <p:txBody>
          <a:bodyPr/>
          <a:lstStyle/>
          <a:p>
            <a:r>
              <a:rPr lang="ru-RU" sz="2200" dirty="0" smtClean="0"/>
              <a:t>Распределение региональных консультационных центров по критерию «Качество взаимодействия»</a:t>
            </a:r>
            <a:endParaRPr lang="en-US" sz="2200" dirty="0" smtClean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61365" y="820270"/>
          <a:ext cx="8866094" cy="380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96009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298"/>
            <a:ext cx="8402638" cy="859631"/>
          </a:xfrm>
        </p:spPr>
        <p:txBody>
          <a:bodyPr/>
          <a:lstStyle/>
          <a:p>
            <a:r>
              <a:rPr lang="ru-RU" sz="2200" dirty="0" smtClean="0"/>
              <a:t>Распределение региональных консультационных центров по критерию «Качество результатов деятельности»</a:t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 smtClean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66687" y="793375"/>
          <a:ext cx="8849566" cy="375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96009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BK_GT_presentation">
  <a:themeElements>
    <a:clrScheme name="Grand Thornton">
      <a:dk1>
        <a:srgbClr val="512177"/>
      </a:dk1>
      <a:lt1>
        <a:srgbClr val="FFFFFF"/>
      </a:lt1>
      <a:dk2>
        <a:srgbClr val="9B9A9A"/>
      </a:dk2>
      <a:lt2>
        <a:srgbClr val="FFFFFF"/>
      </a:lt2>
      <a:accent1>
        <a:srgbClr val="512177"/>
      </a:accent1>
      <a:accent2>
        <a:srgbClr val="008F71"/>
      </a:accent2>
      <a:accent3>
        <a:srgbClr val="AA2A86"/>
      </a:accent3>
      <a:accent4>
        <a:srgbClr val="333333"/>
      </a:accent4>
      <a:accent5>
        <a:srgbClr val="9B9A9A"/>
      </a:accent5>
      <a:accent6>
        <a:srgbClr val="CFCFCF"/>
      </a:accent6>
      <a:hlink>
        <a:srgbClr val="512177"/>
      </a:hlink>
      <a:folHlink>
        <a:srgbClr val="AA2A8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solidFill>
            <a:schemeClr val="tx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FBK_GT_presentation</Template>
  <TotalTime>163</TotalTime>
  <Words>739</Words>
  <Application>Microsoft Office PowerPoint</Application>
  <PresentationFormat>Экран (16:9)</PresentationFormat>
  <Paragraphs>95</Paragraphs>
  <Slides>11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FBK_GT_presentation</vt:lpstr>
      <vt:lpstr>Visio</vt:lpstr>
      <vt:lpstr>Слайд 1</vt:lpstr>
      <vt:lpstr>Практическая поддержка Роспотребнадзора и консультационных центров: система оценки деятельности консультационных центров </vt:lpstr>
      <vt:lpstr>Основные положения методологии оценки результатов деятельности консультационных центров для потребителей </vt:lpstr>
      <vt:lpstr>Порядок оценки результатов деятельности консультационного центра</vt:lpstr>
      <vt:lpstr>Пример оценочной таблицы: Качество процесса консультирования</vt:lpstr>
      <vt:lpstr>Блок-схема обработки данных дистанционного опроса консультационных центров в 2015 году</vt:lpstr>
      <vt:lpstr>Распределение региональных консультационных центров по критерию «Качество процессов информирования и консультирования» </vt:lpstr>
      <vt:lpstr>Распределение региональных консультационных центров по критерию «Качество взаимодействия»</vt:lpstr>
      <vt:lpstr>Распределение региональных консультационных центров по критерию «Качество результатов деятельности»  </vt:lpstr>
      <vt:lpstr>Экспериментальный рейтинг региональных консультационных центров  для потребителей:  выводы по первым результатам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Баранов Игорь Сергеевич</dc:creator>
  <cp:lastModifiedBy>Баранов Игорь Сергеевич</cp:lastModifiedBy>
  <cp:revision>46</cp:revision>
  <dcterms:created xsi:type="dcterms:W3CDTF">2015-06-19T07:40:51Z</dcterms:created>
  <dcterms:modified xsi:type="dcterms:W3CDTF">2015-06-25T07:39:19Z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T Templates Version">
    <vt:lpwstr>1.0</vt:lpwstr>
  </property>
</Properties>
</file>