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8" r:id="rId3"/>
    <p:sldId id="286" r:id="rId4"/>
    <p:sldId id="293" r:id="rId5"/>
    <p:sldId id="294" r:id="rId6"/>
    <p:sldId id="295" r:id="rId7"/>
    <p:sldId id="283" r:id="rId8"/>
    <p:sldId id="297" r:id="rId9"/>
    <p:sldId id="298" r:id="rId10"/>
    <p:sldId id="296" r:id="rId11"/>
    <p:sldId id="269" r:id="rId12"/>
    <p:sldId id="265" r:id="rId13"/>
    <p:sldId id="279" r:id="rId14"/>
    <p:sldId id="299" r:id="rId15"/>
    <p:sldId id="300" r:id="rId16"/>
    <p:sldId id="301" r:id="rId17"/>
    <p:sldId id="291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3366CC"/>
    <a:srgbClr val="1E4164"/>
    <a:srgbClr val="C8DBEE"/>
    <a:srgbClr val="D8E6F4"/>
    <a:srgbClr val="A1C2E3"/>
    <a:srgbClr val="F3F7FB"/>
    <a:srgbClr val="B5CFE9"/>
    <a:srgbClr val="667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19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20C71-3910-4254-8D3A-41A1FC87FDFB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5D039-7ADA-4D79-BEFF-5833F82D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9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17A6-E967-4263-9040-51239FDBB2C9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6D15-194D-4B12-B90E-727F4E6A3BC2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97EA-0301-4129-8371-9654A17F4332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5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2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2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4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92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1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C39B-F45A-4EDC-B775-83C801845A87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8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9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56EE-81DC-4973-8AFD-C1AED1705399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9C7F-6062-4587-A4BB-953EB216EF14}" type="datetime1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B35F-6CA1-476A-9119-F76F4405F8AE}" type="datetime1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605-3673-40B9-8690-E998AB41AFB7}" type="datetime1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60A-5F0A-4FAC-ADF6-DECD2CE10502}" type="datetime1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273-1A58-4DB9-A4E5-7BB17CBCC39B}" type="datetime1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C33A-F1E2-4D88-B171-5F7D8EBF13FE}" type="datetime1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9021-BCE5-44DB-8466-E2348336DCE7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D1CF-5C53-482B-8FAE-369743B87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EE01-A547-4A16-99F7-9D91FF2A1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0" y="1052513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1" name="Прямоугольник 9"/>
          <p:cNvSpPr>
            <a:spLocks noChangeArrowheads="1"/>
          </p:cNvSpPr>
          <p:nvPr/>
        </p:nvSpPr>
        <p:spPr bwMode="auto">
          <a:xfrm>
            <a:off x="0" y="1773238"/>
            <a:ext cx="39243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>
              <a:lnSpc>
                <a:spcPct val="120000"/>
              </a:lnSpc>
              <a:spcBef>
                <a:spcPct val="40000"/>
              </a:spcBef>
            </a:pPr>
            <a:endParaRPr lang="en-US" dirty="0">
              <a:solidFill>
                <a:srgbClr val="1E4164"/>
              </a:solidFill>
            </a:endParaRPr>
          </a:p>
          <a:p>
            <a:pPr marL="444500">
              <a:lnSpc>
                <a:spcPct val="120000"/>
              </a:lnSpc>
              <a:spcBef>
                <a:spcPct val="40000"/>
              </a:spcBef>
            </a:pPr>
            <a:endParaRPr lang="ru-RU" dirty="0">
              <a:solidFill>
                <a:srgbClr val="1E4164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1556792"/>
            <a:ext cx="9144000" cy="2074863"/>
          </a:xfrm>
          <a:prstGeom prst="rect">
            <a:avLst/>
          </a:prstGeom>
          <a:solidFill>
            <a:srgbClr val="1E4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независимых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аджастеров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современном российском страховом рынке</a:t>
            </a:r>
          </a:p>
        </p:txBody>
      </p:sp>
      <p:pic>
        <p:nvPicPr>
          <p:cNvPr id="34" name="Picture 3" descr="C:\Users\Митя\Desktop\NAIA-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77072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44084" y="4221088"/>
            <a:ext cx="346332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Павел </a:t>
            </a:r>
            <a:r>
              <a:rPr lang="ru-RU" sz="2400" b="1" dirty="0" err="1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Шапцев</a:t>
            </a:r>
            <a:endParaRPr lang="en-US" sz="2400" b="1" dirty="0">
              <a:solidFill>
                <a:srgbClr val="1E41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i="1" dirty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генерального </a:t>
            </a:r>
            <a:endParaRPr lang="en-US" i="1" dirty="0" smtClean="0">
              <a:solidFill>
                <a:srgbClr val="1E41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i="1" dirty="0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иректора</a:t>
            </a:r>
            <a:r>
              <a:rPr lang="en-US" i="1" dirty="0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«АЙСЛЭБ»</a:t>
            </a:r>
          </a:p>
          <a:p>
            <a:pPr algn="ctr"/>
            <a:endParaRPr lang="ru-RU" i="1" dirty="0" smtClean="0">
              <a:solidFill>
                <a:srgbClr val="1E41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rgbClr val="1E41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IBF,</a:t>
            </a:r>
            <a:r>
              <a:rPr lang="ru-RU" sz="2000" b="1" dirty="0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b="1" dirty="0" smtClean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7-11 </a:t>
            </a:r>
            <a:r>
              <a:rPr lang="ru-RU" sz="2000" b="1" dirty="0">
                <a:solidFill>
                  <a:srgbClr val="1E41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2015 г.</a:t>
            </a:r>
            <a:endParaRPr lang="ru-RU" i="1" dirty="0">
              <a:solidFill>
                <a:srgbClr val="1E41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-305" y="-5911"/>
            <a:ext cx="9144305" cy="1550371"/>
            <a:chOff x="-305" y="-5911"/>
            <a:chExt cx="9169151" cy="15503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05" y="2"/>
              <a:ext cx="2304825" cy="1538546"/>
            </a:xfrm>
            <a:prstGeom prst="rect">
              <a:avLst/>
            </a:prstGeom>
            <a:noFill/>
            <a:ln w="12700">
              <a:solidFill>
                <a:srgbClr val="1E4164"/>
              </a:solidFill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5328" y="2"/>
              <a:ext cx="2313518" cy="1538546"/>
            </a:xfrm>
            <a:prstGeom prst="rect">
              <a:avLst/>
            </a:prstGeom>
            <a:noFill/>
            <a:ln w="12700">
              <a:solidFill>
                <a:srgbClr val="1E4164"/>
              </a:solidFill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32827" y="2"/>
              <a:ext cx="2313297" cy="1542198"/>
            </a:xfrm>
            <a:prstGeom prst="rect">
              <a:avLst/>
            </a:prstGeom>
            <a:noFill/>
            <a:ln w="12700">
              <a:solidFill>
                <a:srgbClr val="1E4164"/>
              </a:solidFill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4520" y="-5911"/>
              <a:ext cx="2329704" cy="1550371"/>
            </a:xfrm>
            <a:prstGeom prst="rect">
              <a:avLst/>
            </a:prstGeom>
            <a:noFill/>
            <a:ln w="12700">
              <a:solidFill>
                <a:srgbClr val="1E4164"/>
              </a:solidFill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56" y="5373216"/>
            <a:ext cx="1950988" cy="36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Роль </a:t>
              </a:r>
              <a:r>
                <a:rPr lang="ru-RU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Аджастеров</a:t>
              </a:r>
              <a:r>
                <a:rPr lang="ru-RU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страховом 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рынке</a:t>
              </a:r>
              <a:endPara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Функци</a:t>
              </a:r>
              <a:r>
                <a:rPr lang="ru-RU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Аджастера</a:t>
              </a:r>
              <a:endPara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395536" y="1484785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200" b="1" dirty="0" smtClean="0">
                <a:solidFill>
                  <a:srgbClr val="1E4164"/>
                </a:solidFill>
                <a:cs typeface="Times New Roman" pitchFamily="18" charset="0"/>
              </a:rPr>
              <a:t>Аджастер</a:t>
            </a:r>
            <a:r>
              <a:rPr lang="ru-RU" sz="2200" dirty="0" smtClean="0">
                <a:solidFill>
                  <a:srgbClr val="1E4164"/>
                </a:solidFill>
                <a:cs typeface="Times New Roman" pitchFamily="18" charset="0"/>
              </a:rPr>
              <a:t> – </a:t>
            </a:r>
            <a:r>
              <a:rPr lang="en-US" sz="2200" dirty="0" smtClean="0">
                <a:solidFill>
                  <a:srgbClr val="1E4164"/>
                </a:solidFill>
                <a:cs typeface="Times New Roman" pitchFamily="18" charset="0"/>
              </a:rPr>
              <a:t>Loss Adjuster </a:t>
            </a:r>
            <a:r>
              <a:rPr lang="ru-RU" sz="2200" dirty="0" smtClean="0">
                <a:solidFill>
                  <a:srgbClr val="1E4164"/>
                </a:solidFill>
                <a:cs typeface="Times New Roman" pitchFamily="18" charset="0"/>
              </a:rPr>
              <a:t>–</a:t>
            </a:r>
            <a:r>
              <a:rPr lang="en-US" sz="2200" dirty="0" smtClean="0">
                <a:solidFill>
                  <a:srgbClr val="1E4164"/>
                </a:solidFill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1E4164"/>
                </a:solidFill>
                <a:cs typeface="Times New Roman" pitchFamily="18" charset="0"/>
              </a:rPr>
              <a:t>физическое или юридическое лицо, привлекаемое стороной  договора страхования </a:t>
            </a:r>
            <a:r>
              <a:rPr lang="en-US" sz="2200" dirty="0" smtClean="0">
                <a:solidFill>
                  <a:srgbClr val="1E4164"/>
                </a:solidFill>
                <a:cs typeface="Times New Roman" pitchFamily="18" charset="0"/>
              </a:rPr>
              <a:t> c</a:t>
            </a:r>
            <a:r>
              <a:rPr lang="ru-RU" sz="2200" dirty="0" smtClean="0">
                <a:solidFill>
                  <a:srgbClr val="1E4164"/>
                </a:solidFill>
                <a:cs typeface="Times New Roman" pitchFamily="18" charset="0"/>
              </a:rPr>
              <a:t> целью  решения вопросов по урегулированию заявленных претензий Страхователя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395536" y="3212976"/>
            <a:ext cx="7992080" cy="2592288"/>
            <a:chOff x="395536" y="2996952"/>
            <a:chExt cx="7992080" cy="259228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115616" y="2996952"/>
              <a:ext cx="7272000" cy="2592288"/>
              <a:chOff x="323528" y="3284984"/>
              <a:chExt cx="7920880" cy="2592288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23528" y="3284984"/>
                <a:ext cx="7920880" cy="432048"/>
              </a:xfrm>
              <a:prstGeom prst="roundRect">
                <a:avLst/>
              </a:prstGeom>
              <a:solidFill>
                <a:srgbClr val="B5CFE9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Проведение независимого страхового расследования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23528" y="4581128"/>
                <a:ext cx="7920880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Анализ условий договора страхования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23528" y="4149080"/>
                <a:ext cx="7920880" cy="432048"/>
              </a:xfrm>
              <a:prstGeom prst="roundRect">
                <a:avLst/>
              </a:prstGeom>
              <a:solidFill>
                <a:srgbClr val="B5CFE9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Организация специализированных экспертиз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23528" y="5013176"/>
                <a:ext cx="7920880" cy="432048"/>
              </a:xfrm>
              <a:prstGeom prst="roundRect">
                <a:avLst/>
              </a:prstGeom>
              <a:solidFill>
                <a:srgbClr val="B5CFE9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Оценка размера убытка и ответственности  страховой компании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23528" y="5445224"/>
                <a:ext cx="7920880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Выдача рекомендаций по минимизации ущерба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395536" y="2996952"/>
              <a:ext cx="720080" cy="2592288"/>
            </a:xfrm>
            <a:prstGeom prst="rect">
              <a:avLst/>
            </a:prstGeom>
            <a:solidFill>
              <a:srgbClr val="1E4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r>
                <a:rPr lang="ru-RU" sz="1600" b="1" dirty="0" smtClean="0"/>
                <a:t>Ф</a:t>
              </a:r>
            </a:p>
            <a:p>
              <a:pPr algn="ctr"/>
              <a:r>
                <a:rPr lang="ru-RU" sz="1600" b="1" dirty="0" smtClean="0"/>
                <a:t>У</a:t>
              </a:r>
            </a:p>
            <a:p>
              <a:pPr algn="ctr"/>
              <a:r>
                <a:rPr lang="ru-RU" sz="1600" b="1" dirty="0" smtClean="0"/>
                <a:t>Н</a:t>
              </a:r>
            </a:p>
            <a:p>
              <a:pPr algn="ctr"/>
              <a:r>
                <a:rPr lang="ru-RU" sz="1600" b="1" dirty="0" smtClean="0"/>
                <a:t>К</a:t>
              </a:r>
            </a:p>
            <a:p>
              <a:pPr algn="ctr"/>
              <a:r>
                <a:rPr lang="ru-RU" sz="1600" b="1" dirty="0" smtClean="0"/>
                <a:t>Ц</a:t>
              </a:r>
            </a:p>
            <a:p>
              <a:pPr algn="ctr"/>
              <a:r>
                <a:rPr lang="ru-RU" sz="1600" b="1" dirty="0" smtClean="0"/>
                <a:t>И</a:t>
              </a:r>
            </a:p>
            <a:p>
              <a:pPr algn="ctr"/>
              <a:r>
                <a:rPr lang="ru-RU" sz="1600" b="1" dirty="0" smtClean="0"/>
                <a:t>О</a:t>
              </a:r>
            </a:p>
            <a:p>
              <a:pPr algn="ctr"/>
              <a:r>
                <a:rPr lang="ru-RU" sz="1600" b="1" dirty="0" smtClean="0"/>
                <a:t>Н</a:t>
              </a:r>
            </a:p>
            <a:p>
              <a:pPr algn="ctr"/>
              <a:r>
                <a:rPr lang="ru-RU" sz="1600" b="1" dirty="0" smtClean="0"/>
                <a:t>А</a:t>
              </a:r>
            </a:p>
            <a:p>
              <a:pPr algn="ctr"/>
              <a:r>
                <a:rPr lang="ru-RU" sz="1600" b="1" dirty="0" smtClean="0"/>
                <a:t>Л</a:t>
              </a:r>
            </a:p>
            <a:p>
              <a:pPr algn="ctr"/>
              <a:endParaRPr lang="ru-RU" dirty="0"/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1115616" y="3645024"/>
            <a:ext cx="7272808" cy="432048"/>
          </a:xfrm>
          <a:prstGeom prst="roundRect">
            <a:avLst/>
          </a:prstGeom>
          <a:solidFill>
            <a:srgbClr val="F3F7FB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Анализ обстоятельств и причин аварийного события</a:t>
            </a:r>
            <a:endParaRPr lang="ru-RU" sz="2000" dirty="0">
              <a:solidFill>
                <a:srgbClr val="1E41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1197048"/>
            <a:chOff x="0" y="0"/>
            <a:chExt cx="9144000" cy="119697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Роль Аджастеров на страховом рынке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профессия </a:t>
              </a:r>
              <a:r>
                <a:rPr lang="ru-RU" sz="3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аджастера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83568" y="191683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2000" dirty="0" smtClean="0">
              <a:solidFill>
                <a:srgbClr val="1E4164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sz="2000" dirty="0">
              <a:solidFill>
                <a:srgbClr val="1E4164"/>
              </a:solidFill>
              <a:cs typeface="Times New Roman" pitchFamily="18" charset="0"/>
            </a:endParaRPr>
          </a:p>
          <a:p>
            <a:pPr>
              <a:spcAft>
                <a:spcPts val="1200"/>
              </a:spcAft>
              <a:defRPr/>
            </a:pPr>
            <a:endParaRPr lang="ru-RU" sz="2000" dirty="0">
              <a:solidFill>
                <a:srgbClr val="1E4164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Митя\Desktop\cart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1268759"/>
            <a:ext cx="8676457" cy="555084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043608" y="3501008"/>
            <a:ext cx="7236296" cy="2376264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400" dirty="0" err="1">
                <a:solidFill>
                  <a:srgbClr val="1E4164"/>
                </a:solidFill>
              </a:rPr>
              <a:t>Аджастинг</a:t>
            </a:r>
            <a:r>
              <a:rPr lang="ru-RU" sz="2400" dirty="0">
                <a:solidFill>
                  <a:srgbClr val="1E4164"/>
                </a:solidFill>
              </a:rPr>
              <a:t> </a:t>
            </a:r>
            <a:r>
              <a:rPr lang="ru-RU" sz="2400" dirty="0" smtClean="0">
                <a:solidFill>
                  <a:srgbClr val="1E4164"/>
                </a:solidFill>
              </a:rPr>
              <a:t>- это, в </a:t>
            </a:r>
            <a:r>
              <a:rPr lang="ru-RU" sz="2400" dirty="0">
                <a:solidFill>
                  <a:srgbClr val="1E4164"/>
                </a:solidFill>
              </a:rPr>
              <a:t>первую </a:t>
            </a:r>
            <a:r>
              <a:rPr lang="ru-RU" sz="2400" dirty="0" smtClean="0">
                <a:solidFill>
                  <a:srgbClr val="1E4164"/>
                </a:solidFill>
              </a:rPr>
              <a:t>очередь,  философия классического, справедливого страхования в </a:t>
            </a:r>
            <a:r>
              <a:rPr lang="ru-RU" sz="2400" dirty="0">
                <a:solidFill>
                  <a:srgbClr val="1E4164"/>
                </a:solidFill>
              </a:rPr>
              <a:t>ее практическом </a:t>
            </a:r>
            <a:r>
              <a:rPr lang="ru-RU" sz="2400" dirty="0" smtClean="0">
                <a:solidFill>
                  <a:srgbClr val="1E4164"/>
                </a:solidFill>
              </a:rPr>
              <a:t>применении, </a:t>
            </a:r>
            <a:r>
              <a:rPr lang="ru-RU" sz="2400" dirty="0">
                <a:solidFill>
                  <a:srgbClr val="1E4164"/>
                </a:solidFill>
              </a:rPr>
              <a:t>позволяющая </a:t>
            </a:r>
            <a:r>
              <a:rPr lang="ru-RU" sz="2400" dirty="0" smtClean="0">
                <a:solidFill>
                  <a:srgbClr val="1E4164"/>
                </a:solidFill>
              </a:rPr>
              <a:t>выстроить отношения  </a:t>
            </a:r>
            <a:r>
              <a:rPr lang="ru-RU" sz="2400" dirty="0">
                <a:solidFill>
                  <a:srgbClr val="1E4164"/>
                </a:solidFill>
              </a:rPr>
              <a:t>между  страхователем и </a:t>
            </a:r>
            <a:r>
              <a:rPr lang="ru-RU" sz="2400" dirty="0" smtClean="0">
                <a:solidFill>
                  <a:srgbClr val="1E4164"/>
                </a:solidFill>
              </a:rPr>
              <a:t>страховщиком на </a:t>
            </a:r>
            <a:r>
              <a:rPr lang="ru-RU" sz="2400" dirty="0">
                <a:solidFill>
                  <a:srgbClr val="1E4164"/>
                </a:solidFill>
              </a:rPr>
              <a:t>их </a:t>
            </a:r>
            <a:r>
              <a:rPr lang="ru-RU" sz="2400" dirty="0" smtClean="0">
                <a:solidFill>
                  <a:srgbClr val="1E4164"/>
                </a:solidFill>
              </a:rPr>
              <a:t>критической стадии </a:t>
            </a:r>
            <a:r>
              <a:rPr lang="ru-RU" sz="2400" dirty="0">
                <a:solidFill>
                  <a:srgbClr val="1E4164"/>
                </a:solidFill>
              </a:rPr>
              <a:t>– стадии урегулирования убытка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1686925"/>
            <a:ext cx="7236296" cy="136815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endParaRPr lang="ru-RU" sz="2400" dirty="0">
              <a:solidFill>
                <a:srgbClr val="1E416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177083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 smtClean="0">
                <a:solidFill>
                  <a:srgbClr val="1E4164"/>
                </a:solidFill>
              </a:rPr>
              <a:t>Профессия Страхового </a:t>
            </a:r>
            <a:r>
              <a:rPr lang="ru-RU" sz="2400" dirty="0" err="1" smtClean="0">
                <a:solidFill>
                  <a:srgbClr val="1E4164"/>
                </a:solidFill>
              </a:rPr>
              <a:t>Аджастера</a:t>
            </a:r>
            <a:r>
              <a:rPr lang="ru-RU" sz="2400" dirty="0" smtClean="0">
                <a:solidFill>
                  <a:srgbClr val="1E4164"/>
                </a:solidFill>
              </a:rPr>
              <a:t> -  неотъемлемый субъект страхового сообщества во всем мире</a:t>
            </a:r>
            <a:endParaRPr lang="ru-RU" sz="2400" dirty="0">
              <a:solidFill>
                <a:srgbClr val="1E416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031774"/>
            <a:ext cx="1224136" cy="75683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отрасли независимого</a:t>
              </a:r>
            </a:p>
            <a:p>
              <a:pPr algn="r"/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урегулирования убытков: реализованные проекты</a:t>
              </a:r>
              <a:endPara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3" descr="C:\Users\Митя\Desktop\NAIA-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25144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340768"/>
            <a:ext cx="6768072" cy="4390851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В </a:t>
            </a:r>
            <a:r>
              <a:rPr lang="ru-RU" sz="2400" dirty="0">
                <a:solidFill>
                  <a:srgbClr val="1E4164"/>
                </a:solidFill>
              </a:rPr>
              <a:t>2010 г. создана Национальная Ассоциация Страховых </a:t>
            </a:r>
            <a:r>
              <a:rPr lang="ru-RU" sz="2400" dirty="0" err="1" smtClean="0">
                <a:solidFill>
                  <a:srgbClr val="1E4164"/>
                </a:solidFill>
              </a:rPr>
              <a:t>Аджастеров</a:t>
            </a:r>
            <a:endParaRPr lang="ru-RU" sz="2400" dirty="0" smtClean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В 2012 г. НАСА вошла в состав Европейской Федерации </a:t>
            </a:r>
            <a:r>
              <a:rPr lang="ru-RU" sz="2400" dirty="0" err="1" smtClean="0">
                <a:solidFill>
                  <a:srgbClr val="1E4164"/>
                </a:solidFill>
              </a:rPr>
              <a:t>Лосс-Аджастеров</a:t>
            </a:r>
            <a:r>
              <a:rPr lang="ru-RU" sz="2400" dirty="0" smtClean="0">
                <a:solidFill>
                  <a:srgbClr val="1E4164"/>
                </a:solidFill>
              </a:rPr>
              <a:t> (FUEDI)</a:t>
            </a:r>
            <a:endParaRPr lang="ru-RU" sz="2400" dirty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Подготовлена </a:t>
            </a:r>
            <a:r>
              <a:rPr lang="ru-RU" sz="2400" dirty="0">
                <a:solidFill>
                  <a:srgbClr val="1E4164"/>
                </a:solidFill>
              </a:rPr>
              <a:t>Концепция развития отрасли независимого урегулирования убытков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164"/>
                </a:solidFill>
              </a:rPr>
              <a:t>Сформулированы поправки в Закон </a:t>
            </a:r>
            <a:r>
              <a:rPr lang="ru-RU" sz="2400" dirty="0" smtClean="0">
                <a:solidFill>
                  <a:srgbClr val="1E4164"/>
                </a:solidFill>
              </a:rPr>
              <a:t>об организации страхового дела</a:t>
            </a:r>
            <a:endParaRPr lang="ru-RU" sz="2400" dirty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отрасли независимого</a:t>
              </a:r>
            </a:p>
            <a:p>
              <a:pPr algn="r"/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урегулирования убытков: реализованные проекты</a:t>
              </a:r>
              <a:endPara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3" descr="C:\Users\Митя\Desktop\NAIA-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25144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340768"/>
            <a:ext cx="6696064" cy="496855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Разработан  </a:t>
            </a:r>
            <a:r>
              <a:rPr lang="ru-RU" sz="2400" dirty="0">
                <a:solidFill>
                  <a:srgbClr val="1E4164"/>
                </a:solidFill>
              </a:rPr>
              <a:t>проект Закона об </a:t>
            </a:r>
            <a:r>
              <a:rPr lang="ru-RU" sz="2400" dirty="0" err="1">
                <a:solidFill>
                  <a:srgbClr val="1E4164"/>
                </a:solidFill>
              </a:rPr>
              <a:t>аджастерской</a:t>
            </a:r>
            <a:r>
              <a:rPr lang="ru-RU" sz="2400" dirty="0">
                <a:solidFill>
                  <a:srgbClr val="1E4164"/>
                </a:solidFill>
              </a:rPr>
              <a:t> деятельности  (даны определения понятия Страхового </a:t>
            </a:r>
            <a:r>
              <a:rPr lang="ru-RU" sz="2400" dirty="0" err="1">
                <a:solidFill>
                  <a:srgbClr val="1E4164"/>
                </a:solidFill>
              </a:rPr>
              <a:t>аджастера</a:t>
            </a:r>
            <a:r>
              <a:rPr lang="ru-RU" sz="2400" dirty="0">
                <a:solidFill>
                  <a:srgbClr val="1E4164"/>
                </a:solidFill>
              </a:rPr>
              <a:t>, Страховой </a:t>
            </a:r>
            <a:r>
              <a:rPr lang="ru-RU" sz="2400" dirty="0" err="1">
                <a:solidFill>
                  <a:srgbClr val="1E4164"/>
                </a:solidFill>
              </a:rPr>
              <a:t>аджастерской</a:t>
            </a:r>
            <a:r>
              <a:rPr lang="ru-RU" sz="2400" dirty="0">
                <a:solidFill>
                  <a:srgbClr val="1E4164"/>
                </a:solidFill>
              </a:rPr>
              <a:t> деятельности,  сформулированы основные права и полномочия независимого </a:t>
            </a:r>
            <a:r>
              <a:rPr lang="ru-RU" sz="2400" dirty="0" err="1">
                <a:solidFill>
                  <a:srgbClr val="1E4164"/>
                </a:solidFill>
              </a:rPr>
              <a:t>аджастера</a:t>
            </a:r>
            <a:r>
              <a:rPr lang="ru-RU" sz="2400" dirty="0">
                <a:solidFill>
                  <a:srgbClr val="1E4164"/>
                </a:solidFill>
              </a:rPr>
              <a:t>; основные функции и обязанности; регламентация ответственности</a:t>
            </a:r>
            <a:r>
              <a:rPr lang="ru-RU" sz="2400" dirty="0" smtClean="0">
                <a:solidFill>
                  <a:srgbClr val="1E4164"/>
                </a:solidFill>
              </a:rPr>
              <a:t>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E4164"/>
                </a:solidFill>
              </a:rPr>
              <a:t>Подготовлен проект профессионального стандарта для </a:t>
            </a:r>
            <a:r>
              <a:rPr lang="ru-RU" sz="2400" b="1" dirty="0">
                <a:solidFill>
                  <a:srgbClr val="1E4164"/>
                </a:solidFill>
              </a:rPr>
              <a:t>профессии «Специалист по урегулированию страховых </a:t>
            </a:r>
            <a:r>
              <a:rPr lang="ru-RU" sz="2400" b="1" dirty="0" smtClean="0">
                <a:solidFill>
                  <a:srgbClr val="1E4164"/>
                </a:solidFill>
              </a:rPr>
              <a:t>убытков»</a:t>
            </a:r>
          </a:p>
        </p:txBody>
      </p:sp>
    </p:spTree>
    <p:extLst>
      <p:ext uri="{BB962C8B-B14F-4D97-AF65-F5344CB8AC3E}">
        <p14:creationId xmlns:p14="http://schemas.microsoft.com/office/powerpoint/2010/main" val="2515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0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Профессиональный стандарт:</a:t>
              </a:r>
              <a:endPara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сновные разделы</a:t>
              </a:r>
              <a:endPara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3" descr="C:\Users\Митя\Desktop\NAIA-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25144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340768"/>
            <a:ext cx="6696064" cy="496855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Специалист </a:t>
            </a:r>
            <a:r>
              <a:rPr lang="ru-RU" sz="2200" dirty="0">
                <a:solidFill>
                  <a:srgbClr val="1E4164"/>
                </a:solidFill>
              </a:rPr>
              <a:t>по урегулированию </a:t>
            </a:r>
            <a:r>
              <a:rPr lang="ru-RU" sz="2200" dirty="0" smtClean="0">
                <a:solidFill>
                  <a:srgbClr val="1E4164"/>
                </a:solidFill>
              </a:rPr>
              <a:t>претензий (специалист </a:t>
            </a:r>
            <a:r>
              <a:rPr lang="ru-RU" sz="2200" dirty="0">
                <a:solidFill>
                  <a:srgbClr val="1E4164"/>
                </a:solidFill>
              </a:rPr>
              <a:t>по претензионной работе, специалист по </a:t>
            </a:r>
            <a:r>
              <a:rPr lang="ru-RU" sz="2200" dirty="0" smtClean="0">
                <a:solidFill>
                  <a:srgbClr val="1E4164"/>
                </a:solidFill>
              </a:rPr>
              <a:t>администрированию претензий)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Оценка </a:t>
            </a:r>
            <a:r>
              <a:rPr lang="ru-RU" sz="2200" dirty="0">
                <a:solidFill>
                  <a:srgbClr val="1E4164"/>
                </a:solidFill>
              </a:rPr>
              <a:t>страхового </a:t>
            </a:r>
            <a:r>
              <a:rPr lang="ru-RU" sz="2200" dirty="0" smtClean="0">
                <a:solidFill>
                  <a:srgbClr val="1E4164"/>
                </a:solidFill>
              </a:rPr>
              <a:t>убытка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Определение </a:t>
            </a:r>
            <a:r>
              <a:rPr lang="ru-RU" sz="2200" dirty="0">
                <a:solidFill>
                  <a:srgbClr val="1E4164"/>
                </a:solidFill>
              </a:rPr>
              <a:t>ответственности страховщика в соответствии с условиями договора </a:t>
            </a:r>
            <a:r>
              <a:rPr lang="ru-RU" sz="2200" dirty="0" smtClean="0">
                <a:solidFill>
                  <a:srgbClr val="1E4164"/>
                </a:solidFill>
              </a:rPr>
              <a:t>страхования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Управление </a:t>
            </a:r>
            <a:r>
              <a:rPr lang="ru-RU" sz="2200" dirty="0">
                <a:solidFill>
                  <a:srgbClr val="1E4164"/>
                </a:solidFill>
              </a:rPr>
              <a:t>процессами урегулирования убытков</a:t>
            </a:r>
            <a:endParaRPr lang="ru-RU" sz="2200" dirty="0" smtClean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отрасли независимого</a:t>
              </a:r>
            </a:p>
            <a:p>
              <a:pPr algn="r"/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урегулирования убытков: </a:t>
              </a:r>
              <a:r>
                <a:rPr lang="ru-RU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реализуемые шаги</a:t>
              </a: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3" descr="C:\Users\Митя\Desktop\NAIA-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25144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340768"/>
            <a:ext cx="6696064" cy="496855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Силами </a:t>
            </a:r>
            <a:r>
              <a:rPr lang="ru-RU" sz="2200" dirty="0">
                <a:solidFill>
                  <a:srgbClr val="1E4164"/>
                </a:solidFill>
              </a:rPr>
              <a:t>специалистов-</a:t>
            </a:r>
            <a:r>
              <a:rPr lang="ru-RU" sz="2200" dirty="0" err="1">
                <a:solidFill>
                  <a:srgbClr val="1E4164"/>
                </a:solidFill>
              </a:rPr>
              <a:t>аджастеров</a:t>
            </a:r>
            <a:r>
              <a:rPr lang="ru-RU" sz="2200" dirty="0">
                <a:solidFill>
                  <a:srgbClr val="1E4164"/>
                </a:solidFill>
              </a:rPr>
              <a:t> </a:t>
            </a:r>
            <a:r>
              <a:rPr lang="ru-RU" sz="2200" dirty="0" smtClean="0">
                <a:solidFill>
                  <a:srgbClr val="1E4164"/>
                </a:solidFill>
              </a:rPr>
              <a:t>разрабатывается образовательный </a:t>
            </a:r>
            <a:r>
              <a:rPr lang="ru-RU" sz="2200" dirty="0">
                <a:solidFill>
                  <a:srgbClr val="1E4164"/>
                </a:solidFill>
              </a:rPr>
              <a:t>курс по специальности «Урегулирование убытков» на базе Финансового Университета при Правительстве РФ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E4164"/>
                </a:solidFill>
              </a:rPr>
              <a:t>Р</a:t>
            </a:r>
            <a:r>
              <a:rPr lang="ru-RU" sz="2200" dirty="0" smtClean="0">
                <a:solidFill>
                  <a:srgbClr val="1E4164"/>
                </a:solidFill>
              </a:rPr>
              <a:t>азработана </a:t>
            </a:r>
            <a:r>
              <a:rPr lang="ru-RU" sz="2200" dirty="0">
                <a:solidFill>
                  <a:srgbClr val="1E4164"/>
                </a:solidFill>
              </a:rPr>
              <a:t>и  отлаживается  образовательная программа дистанционного обучения </a:t>
            </a:r>
            <a:r>
              <a:rPr lang="ru-RU" sz="2200" dirty="0" smtClean="0">
                <a:solidFill>
                  <a:srgbClr val="1E4164"/>
                </a:solidFill>
              </a:rPr>
              <a:t>совместно </a:t>
            </a:r>
            <a:r>
              <a:rPr lang="ru-RU" sz="2200" dirty="0">
                <a:solidFill>
                  <a:srgbClr val="1E4164"/>
                </a:solidFill>
              </a:rPr>
              <a:t>с  FUEDI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E4164"/>
                </a:solidFill>
              </a:rPr>
              <a:t>На базе европейских профессиональных стандартов разрабатывается система аттестации и сертификации специалистов по урегулированию убытков </a:t>
            </a:r>
            <a:endParaRPr lang="ru-RU" sz="2200" dirty="0" smtClean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Ассоциация Страховых Аджастеров</a:t>
              </a:r>
              <a:endPara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0" y="5445224"/>
            <a:ext cx="777679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1E4164"/>
                </a:solidFill>
              </a:rPr>
              <a:t>            Тел.:</a:t>
            </a:r>
            <a:r>
              <a:rPr lang="en-US" sz="2000" b="1" dirty="0" smtClean="0">
                <a:solidFill>
                  <a:srgbClr val="1E4164"/>
                </a:solidFill>
              </a:rPr>
              <a:t> +7 495 </a:t>
            </a:r>
            <a:r>
              <a:rPr lang="en-US" sz="2000" b="1" dirty="0">
                <a:solidFill>
                  <a:srgbClr val="1E4164"/>
                </a:solidFill>
              </a:rPr>
              <a:t>760 </a:t>
            </a:r>
            <a:r>
              <a:rPr lang="en-US" sz="2000" b="1" dirty="0" smtClean="0">
                <a:solidFill>
                  <a:srgbClr val="1E4164"/>
                </a:solidFill>
              </a:rPr>
              <a:t>0632</a:t>
            </a:r>
            <a:endParaRPr lang="ru-RU" sz="2000" b="1" dirty="0" smtClean="0">
              <a:solidFill>
                <a:srgbClr val="1E416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1E4164"/>
                </a:solidFill>
              </a:rPr>
              <a:t>           Эл. почта: </a:t>
            </a:r>
            <a:r>
              <a:rPr lang="es-ES_tradnl" sz="2000" b="1" dirty="0">
                <a:solidFill>
                  <a:srgbClr val="1E4164"/>
                </a:solidFill>
              </a:rPr>
              <a:t>presidium@naia-rus.ru </a:t>
            </a:r>
            <a:endParaRPr lang="ru-RU" sz="2000" b="1" dirty="0">
              <a:solidFill>
                <a:srgbClr val="1E416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1E4164"/>
                </a:solidFill>
              </a:rPr>
              <a:t>           </a:t>
            </a:r>
            <a:r>
              <a:rPr lang="en-US" sz="2000" b="1" dirty="0" smtClean="0">
                <a:solidFill>
                  <a:srgbClr val="1E4164"/>
                </a:solidFill>
              </a:rPr>
              <a:t>www.naia-rus.ru</a:t>
            </a:r>
            <a:r>
              <a:rPr lang="ru-RU" sz="2000" b="1" dirty="0" smtClean="0">
                <a:solidFill>
                  <a:srgbClr val="1E4164"/>
                </a:solidFill>
              </a:rPr>
              <a:t>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51745" y="1785010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1E4164"/>
                </a:solidFill>
              </a:rPr>
              <a:t>Спасибо за внимание!</a:t>
            </a:r>
            <a:endParaRPr lang="ru-RU" sz="4000" dirty="0">
              <a:solidFill>
                <a:srgbClr val="1E4164"/>
              </a:solidFill>
            </a:endParaRPr>
          </a:p>
        </p:txBody>
      </p:sp>
      <p:pic>
        <p:nvPicPr>
          <p:cNvPr id="14" name="Picture 3" descr="C:\Users\Митя\Desktop\NAIA-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25144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69" y="2979366"/>
            <a:ext cx="1695310" cy="1986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</a:p>
            <a:p>
              <a:pPr algn="r"/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Российский страховой рынок </a:t>
              </a:r>
              <a:r>
                <a:rPr lang="en-US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</a:t>
              </a:r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r>
                <a:rPr lang="en-US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r"/>
              <a:r>
                <a:rPr lang="ru-RU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ктуальные проблемы</a:t>
              </a:r>
            </a:p>
            <a:p>
              <a:pPr algn="r"/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1475656" y="2209086"/>
            <a:ext cx="6120000" cy="374019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Нестабильная </a:t>
            </a:r>
            <a:r>
              <a:rPr lang="ru-RU" sz="2400" dirty="0">
                <a:solidFill>
                  <a:srgbClr val="1E4164"/>
                </a:solidFill>
              </a:rPr>
              <a:t>экономическая ситуация в стране и постоянно меняющиеся правила «игры» на </a:t>
            </a:r>
            <a:r>
              <a:rPr lang="ru-RU" sz="2400" dirty="0" smtClean="0">
                <a:solidFill>
                  <a:srgbClr val="1E4164"/>
                </a:solidFill>
              </a:rPr>
              <a:t>рынке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Продолжающийся уход </a:t>
            </a:r>
            <a:r>
              <a:rPr lang="ru-RU" sz="2400" dirty="0" smtClean="0">
                <a:solidFill>
                  <a:srgbClr val="1E4164"/>
                </a:solidFill>
              </a:rPr>
              <a:t>страховых </a:t>
            </a:r>
            <a:r>
              <a:rPr lang="ru-RU" sz="2400" dirty="0">
                <a:solidFill>
                  <a:srgbClr val="1E4164"/>
                </a:solidFill>
              </a:rPr>
              <a:t>компаний с рынка </a:t>
            </a:r>
            <a:endParaRPr lang="en-US" sz="2400" dirty="0" smtClean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Необходимость </a:t>
            </a:r>
            <a:r>
              <a:rPr lang="ru-RU" sz="2400" dirty="0">
                <a:solidFill>
                  <a:srgbClr val="1E4164"/>
                </a:solidFill>
              </a:rPr>
              <a:t>снижения издержек, </a:t>
            </a:r>
            <a:r>
              <a:rPr lang="ru-RU" sz="2400" dirty="0" smtClean="0">
                <a:solidFill>
                  <a:srgbClr val="1E4164"/>
                </a:solidFill>
              </a:rPr>
              <a:t>и, как </a:t>
            </a:r>
            <a:r>
              <a:rPr lang="ru-RU" sz="2400" dirty="0">
                <a:solidFill>
                  <a:srgbClr val="1E4164"/>
                </a:solidFill>
              </a:rPr>
              <a:t>следствие, уменьшение расходов на страхование в </a:t>
            </a:r>
            <a:r>
              <a:rPr lang="ru-RU" sz="2400" dirty="0" smtClean="0">
                <a:solidFill>
                  <a:srgbClr val="1E4164"/>
                </a:solidFill>
              </a:rPr>
              <a:t>целом</a:t>
            </a:r>
            <a:endParaRPr lang="ru-RU" sz="2400" dirty="0">
              <a:solidFill>
                <a:srgbClr val="1E416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1543729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тренды: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prstClr val="white"/>
                  </a:solidFill>
                </a:rPr>
                <a:t>		</a:t>
              </a:r>
              <a:r>
                <a:rPr lang="ru-RU" sz="2800" dirty="0" smtClean="0">
                  <a:solidFill>
                    <a:prstClr val="white"/>
                  </a:solidFill>
                </a:rPr>
                <a:t> </a:t>
              </a:r>
            </a:p>
            <a:p>
              <a:pPr algn="r"/>
              <a:r>
                <a:rPr lang="ru-RU" sz="3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Российский страховой рынок </a:t>
              </a:r>
              <a:r>
                <a:rPr lang="en-US" sz="3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</a:t>
              </a:r>
              <a:r>
                <a:rPr lang="ru-RU" sz="3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r>
                <a:rPr lang="en-US" sz="3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r"/>
              <a:r>
                <a:rPr lang="ru-RU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ктуальные проблемы</a:t>
              </a:r>
            </a:p>
            <a:p>
              <a:pPr algn="r"/>
              <a:endParaRPr lang="ru-RU" sz="32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1475656" y="2209086"/>
            <a:ext cx="6120000" cy="388421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E4164"/>
                </a:solidFill>
              </a:rPr>
              <a:t>С</a:t>
            </a:r>
            <a:r>
              <a:rPr lang="ru-RU" sz="2200" dirty="0" smtClean="0">
                <a:solidFill>
                  <a:srgbClr val="1E4164"/>
                </a:solidFill>
              </a:rPr>
              <a:t>окращение </a:t>
            </a:r>
            <a:r>
              <a:rPr lang="ru-RU" sz="2200" dirty="0">
                <a:solidFill>
                  <a:srgbClr val="1E4164"/>
                </a:solidFill>
              </a:rPr>
              <a:t>инвестиций в развитие страхового </a:t>
            </a:r>
            <a:r>
              <a:rPr lang="ru-RU" sz="2200" dirty="0" smtClean="0">
                <a:solidFill>
                  <a:srgbClr val="1E4164"/>
                </a:solidFill>
              </a:rPr>
              <a:t>бизнеса, включая создание и вывод на рынок новых продуктов</a:t>
            </a:r>
            <a:endParaRPr lang="ru-RU" sz="2200" dirty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Замедление темпов </a:t>
            </a:r>
            <a:r>
              <a:rPr lang="ru-RU" sz="2200" dirty="0">
                <a:solidFill>
                  <a:srgbClr val="1E4164"/>
                </a:solidFill>
              </a:rPr>
              <a:t>внедрения и развития </a:t>
            </a:r>
            <a:r>
              <a:rPr lang="ru-RU" sz="2200" dirty="0" smtClean="0">
                <a:solidFill>
                  <a:srgbClr val="1E4164"/>
                </a:solidFill>
              </a:rPr>
              <a:t>современных </a:t>
            </a:r>
            <a:r>
              <a:rPr lang="en-US" sz="2200" dirty="0" smtClean="0">
                <a:solidFill>
                  <a:srgbClr val="1E4164"/>
                </a:solidFill>
              </a:rPr>
              <a:t>IT-</a:t>
            </a:r>
            <a:r>
              <a:rPr lang="ru-RU" sz="2200" dirty="0" smtClean="0">
                <a:solidFill>
                  <a:srgbClr val="1E4164"/>
                </a:solidFill>
              </a:rPr>
              <a:t>технологий в страховании и при урегулировании убытков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Усиление давления государства на Страховщиков при решении вопросов возмещения понесенных убытков при фактическом отсутствии действующих договоров страхования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1543729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тренды: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prstClr val="white"/>
                  </a:solidFill>
                </a:rPr>
                <a:t>		</a:t>
              </a:r>
              <a:r>
                <a:rPr lang="ru-RU" sz="2800" dirty="0" smtClean="0">
                  <a:solidFill>
                    <a:prstClr val="white"/>
                  </a:solidFill>
                </a:rPr>
                <a:t> </a:t>
              </a:r>
            </a:p>
            <a:p>
              <a:pPr algn="r"/>
              <a:r>
                <a:rPr lang="ru-RU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Российский страховой рынок </a:t>
              </a:r>
              <a:r>
                <a:rPr lang="en-US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</a:t>
              </a:r>
              <a:r>
                <a:rPr lang="ru-RU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r>
                <a:rPr lang="en-US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r"/>
              <a:r>
                <a:rPr lang="ru-RU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ктуальные проблемы</a:t>
              </a:r>
            </a:p>
            <a:p>
              <a:pPr algn="r"/>
              <a:endParaRPr lang="ru-RU" sz="32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1475656" y="2209086"/>
            <a:ext cx="6120000" cy="388421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Снижение уровня доверия </a:t>
            </a:r>
            <a:r>
              <a:rPr lang="ru-RU" sz="2400" dirty="0">
                <a:solidFill>
                  <a:srgbClr val="1E4164"/>
                </a:solidFill>
              </a:rPr>
              <a:t>к российской системе </a:t>
            </a:r>
            <a:r>
              <a:rPr lang="ru-RU" sz="2400" dirty="0" smtClean="0">
                <a:solidFill>
                  <a:srgbClr val="1E4164"/>
                </a:solidFill>
              </a:rPr>
              <a:t>страхования со стороны Перестраховщиков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164"/>
                </a:solidFill>
              </a:rPr>
              <a:t>Неправильное распределение риска при организации </a:t>
            </a:r>
            <a:r>
              <a:rPr lang="ru-RU" sz="2400" dirty="0" smtClean="0">
                <a:solidFill>
                  <a:srgbClr val="1E4164"/>
                </a:solidFill>
              </a:rPr>
              <a:t>перестрахования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E4164"/>
                </a:solidFill>
              </a:rPr>
              <a:t>О</a:t>
            </a:r>
            <a:r>
              <a:rPr lang="ru-RU" sz="2400" dirty="0" smtClean="0">
                <a:solidFill>
                  <a:srgbClr val="1E4164"/>
                </a:solidFill>
              </a:rPr>
              <a:t>тсутствие или недостаточная работа по </a:t>
            </a:r>
            <a:r>
              <a:rPr lang="ru-RU" sz="2400" dirty="0" err="1" smtClean="0">
                <a:solidFill>
                  <a:srgbClr val="1E4164"/>
                </a:solidFill>
              </a:rPr>
              <a:t>предстраховой</a:t>
            </a:r>
            <a:r>
              <a:rPr lang="ru-RU" sz="2400" dirty="0" smtClean="0">
                <a:solidFill>
                  <a:srgbClr val="1E4164"/>
                </a:solidFill>
              </a:rPr>
              <a:t> оценке риска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1543729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тренды: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prstClr val="white"/>
                  </a:solidFill>
                </a:rPr>
                <a:t>		</a:t>
              </a:r>
              <a:r>
                <a:rPr lang="ru-RU" sz="2800" dirty="0" smtClean="0">
                  <a:solidFill>
                    <a:prstClr val="white"/>
                  </a:solidFill>
                </a:rPr>
                <a:t> </a:t>
              </a:r>
            </a:p>
            <a:p>
              <a:pPr algn="r"/>
              <a:r>
                <a:rPr lang="ru-RU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Российский страховой рынок </a:t>
              </a:r>
              <a:r>
                <a:rPr lang="en-US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</a:t>
              </a:r>
              <a:r>
                <a:rPr lang="ru-RU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r>
                <a:rPr lang="en-US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r"/>
              <a:r>
                <a:rPr lang="ru-RU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ктуальные проблемы</a:t>
              </a:r>
            </a:p>
            <a:p>
              <a:pPr algn="r"/>
              <a:endParaRPr lang="ru-RU" sz="3200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1475656" y="2209086"/>
            <a:ext cx="6120000" cy="388421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Нехватка </a:t>
            </a:r>
            <a:r>
              <a:rPr lang="ru-RU" sz="2400" dirty="0">
                <a:solidFill>
                  <a:srgbClr val="1E4164"/>
                </a:solidFill>
              </a:rPr>
              <a:t>высокопрофессиональных специалистов в страховой отрасли при росте числа безработных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Низкий </a:t>
            </a:r>
            <a:r>
              <a:rPr lang="ru-RU" sz="2400" dirty="0">
                <a:solidFill>
                  <a:srgbClr val="1E4164"/>
                </a:solidFill>
              </a:rPr>
              <a:t>уровень доверия Страхователя к результатам урегулирования убытков сотрудниками страховых компаний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Споры и </a:t>
            </a:r>
            <a:r>
              <a:rPr lang="ru-RU" sz="2400" dirty="0">
                <a:solidFill>
                  <a:srgbClr val="1E4164"/>
                </a:solidFill>
              </a:rPr>
              <a:t>конфликты </a:t>
            </a:r>
            <a:r>
              <a:rPr lang="ru-RU" sz="2400" dirty="0" smtClean="0">
                <a:solidFill>
                  <a:srgbClr val="1E4164"/>
                </a:solidFill>
              </a:rPr>
              <a:t>между Страхователями и Страховщиками при </a:t>
            </a:r>
            <a:r>
              <a:rPr lang="ru-RU" sz="2400" dirty="0">
                <a:solidFill>
                  <a:srgbClr val="1E4164"/>
                </a:solidFill>
              </a:rPr>
              <a:t>урегулировании </a:t>
            </a:r>
            <a:r>
              <a:rPr lang="ru-RU" sz="2400" dirty="0" smtClean="0">
                <a:solidFill>
                  <a:srgbClr val="1E4164"/>
                </a:solidFill>
              </a:rPr>
              <a:t>убытков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1543729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тренды: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Российский страховой рынок </a:t>
              </a: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r"/>
              <a:r>
                <a:rPr lang="ru-RU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 реагировать на вызовы?</a:t>
              </a:r>
            </a:p>
            <a:p>
              <a:pPr algn="r"/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1547496" y="1531536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от нас требуется?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2209086"/>
            <a:ext cx="6120000" cy="388421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Способность принимать оперативные решения, готовность быстро меняться и адаптироваться в изменяющихся условиях</a:t>
            </a:r>
            <a:endParaRPr lang="ru-RU" sz="2400" dirty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E4164"/>
                </a:solidFill>
              </a:rPr>
              <a:t>Опережать ожидания клиента, проявлять гибкость и предлагать ему те решения и продукты, которые обеспечат его потребности не только в текущий момент, но и в отдаленном будущем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Российский страховой рынок</a:t>
              </a: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‘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</a:t>
              </a: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5:</a:t>
              </a:r>
            </a:p>
            <a:p>
              <a:pPr algn="r"/>
              <a:r>
                <a:rPr lang="ru-RU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 реагировать на вызовы?</a:t>
              </a:r>
            </a:p>
            <a:p>
              <a:pPr algn="r"/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1547496" y="1531536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от нас требуется?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2209086"/>
            <a:ext cx="6120000" cy="388421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Принимать участие в разработке нормативных актов,</a:t>
            </a:r>
            <a:r>
              <a:rPr lang="es-ES_tradnl" sz="2200" dirty="0" smtClean="0">
                <a:solidFill>
                  <a:srgbClr val="1E4164"/>
                </a:solidFill>
              </a:rPr>
              <a:t> </a:t>
            </a:r>
            <a:r>
              <a:rPr lang="ru-RU" sz="2200" dirty="0" smtClean="0">
                <a:solidFill>
                  <a:srgbClr val="1E4164"/>
                </a:solidFill>
              </a:rPr>
              <a:t>стимулирующи</a:t>
            </a:r>
            <a:r>
              <a:rPr lang="ru-RU" sz="2200" dirty="0">
                <a:solidFill>
                  <a:srgbClr val="1E4164"/>
                </a:solidFill>
              </a:rPr>
              <a:t>х</a:t>
            </a:r>
            <a:r>
              <a:rPr lang="ru-RU" sz="2200" dirty="0" smtClean="0">
                <a:solidFill>
                  <a:srgbClr val="1E4164"/>
                </a:solidFill>
              </a:rPr>
              <a:t> эффективное взаимодействие между участниками страхового рынка</a:t>
            </a:r>
            <a:endParaRPr lang="ru-RU" sz="2200" dirty="0">
              <a:solidFill>
                <a:srgbClr val="1E4164"/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Восстанавливать доверительные отношения с западными перестраховщиками </a:t>
            </a:r>
            <a:r>
              <a:rPr lang="ru-RU" sz="2200" dirty="0">
                <a:solidFill>
                  <a:srgbClr val="1E4164"/>
                </a:solidFill>
              </a:rPr>
              <a:t>и </a:t>
            </a:r>
            <a:r>
              <a:rPr lang="ru-RU" sz="2200" dirty="0" smtClean="0">
                <a:solidFill>
                  <a:srgbClr val="1E4164"/>
                </a:solidFill>
              </a:rPr>
              <a:t>расширять внутренние перестраховочные ёмкости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E4164"/>
                </a:solidFill>
              </a:rPr>
              <a:t>Повышать профессиональный уровень сотрудников компаний – участников рынка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Российский страховой рынок</a:t>
              </a: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‘</a:t>
              </a:r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</a:t>
              </a: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5: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Ключевые факторы развития</a:t>
              </a:r>
            </a:p>
            <a:p>
              <a:pPr algn="r"/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1412862"/>
            <a:ext cx="6120000" cy="64802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400" dirty="0">
                <a:solidFill>
                  <a:srgbClr val="1E4164"/>
                </a:solidFill>
              </a:rPr>
              <a:t>Улучшение качества страхования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5655" y="2922865"/>
            <a:ext cx="6120001" cy="93610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400" dirty="0">
                <a:solidFill>
                  <a:srgbClr val="1E4164"/>
                </a:solidFill>
              </a:rPr>
              <a:t>Совершенствование </a:t>
            </a:r>
            <a:r>
              <a:rPr lang="ru-RU" sz="2400" dirty="0" smtClean="0">
                <a:solidFill>
                  <a:srgbClr val="1E4164"/>
                </a:solidFill>
              </a:rPr>
              <a:t>механизмов урегулирования </a:t>
            </a:r>
            <a:r>
              <a:rPr lang="ru-RU" sz="2400" dirty="0">
                <a:solidFill>
                  <a:srgbClr val="1E4164"/>
                </a:solidFill>
              </a:rPr>
              <a:t>убытков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5400000">
            <a:off x="4095651" y="2307450"/>
            <a:ext cx="637220" cy="432048"/>
          </a:xfrm>
          <a:prstGeom prst="left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4221088"/>
            <a:ext cx="8352928" cy="1728192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Реализация потребности в получении объективной и незаинтересованной оценки страхового события через привлечение внешнего профессионального арбитра - </a:t>
            </a:r>
            <a:r>
              <a:rPr lang="ru-RU" sz="2000" dirty="0" err="1" smtClean="0">
                <a:solidFill>
                  <a:srgbClr val="1E4164"/>
                </a:solidFill>
              </a:rPr>
              <a:t>аджастера</a:t>
            </a:r>
            <a:endParaRPr lang="ru-RU" sz="20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prstClr val="white"/>
                  </a:solidFill>
                </a:rPr>
                <a:t>		</a:t>
              </a:r>
              <a:r>
                <a:rPr lang="ru-RU" sz="2800" dirty="0" smtClean="0">
                  <a:solidFill>
                    <a:prstClr val="white"/>
                  </a:solidFill>
                </a:rPr>
                <a:t> </a:t>
              </a:r>
              <a:r>
                <a:rPr lang="ru-RU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Роль </a:t>
              </a:r>
              <a:r>
                <a:rPr lang="ru-RU" sz="3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Аджастеров</a:t>
              </a:r>
              <a:r>
                <a:rPr lang="ru-RU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страховом рынке</a:t>
              </a: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52936"/>
            <a:ext cx="2256375" cy="1692281"/>
          </a:xfrm>
          <a:prstGeom prst="rect">
            <a:avLst/>
          </a:prstGeom>
          <a:noFill/>
          <a:ln w="9525">
            <a:solidFill>
              <a:srgbClr val="1E4164"/>
            </a:solidFill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702776"/>
            <a:ext cx="2246058" cy="1964165"/>
          </a:xfrm>
          <a:prstGeom prst="rect">
            <a:avLst/>
          </a:prstGeom>
          <a:noFill/>
          <a:ln w="9525">
            <a:solidFill>
              <a:srgbClr val="1E4164"/>
            </a:solidFill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979712" y="4797151"/>
            <a:ext cx="5040560" cy="136815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1E4164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E4164"/>
                </a:solidFill>
              </a:rPr>
              <a:t>Залог эффективного взаимодействия </a:t>
            </a:r>
            <a:r>
              <a:rPr lang="ru-RU" sz="2400" b="1" dirty="0">
                <a:solidFill>
                  <a:srgbClr val="1E4164"/>
                </a:solidFill>
              </a:rPr>
              <a:t>и </a:t>
            </a:r>
            <a:r>
              <a:rPr lang="ru-RU" sz="2400" b="1" dirty="0" smtClean="0">
                <a:solidFill>
                  <a:srgbClr val="1E4164"/>
                </a:solidFill>
              </a:rPr>
              <a:t>развития рынка – взаимное доверие участников</a:t>
            </a:r>
          </a:p>
          <a:p>
            <a:pPr>
              <a:spcAft>
                <a:spcPts val="800"/>
              </a:spcAft>
            </a:pPr>
            <a:endParaRPr lang="ru-RU" sz="2800" dirty="0">
              <a:solidFill>
                <a:srgbClr val="1E416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72581"/>
            <a:ext cx="3179192" cy="145299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595919" y="1412862"/>
            <a:ext cx="3720289" cy="684077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1E4164"/>
                </a:solidFill>
              </a:rPr>
              <a:t>Аджастер</a:t>
            </a:r>
            <a:r>
              <a:rPr lang="ru-RU" sz="2400" b="1" dirty="0" smtClean="0">
                <a:solidFill>
                  <a:srgbClr val="1E4164"/>
                </a:solidFill>
              </a:rPr>
              <a:t> </a:t>
            </a:r>
            <a:r>
              <a:rPr lang="ru-RU" sz="2400" b="1" dirty="0">
                <a:solidFill>
                  <a:srgbClr val="1E4164"/>
                </a:solidFill>
              </a:rPr>
              <a:t>– </a:t>
            </a:r>
            <a:r>
              <a:rPr lang="es-ES_tradnl" sz="2400" b="1" dirty="0">
                <a:solidFill>
                  <a:srgbClr val="1E4164"/>
                </a:solidFill>
              </a:rPr>
              <a:t>Loss Adjuster </a:t>
            </a:r>
            <a:endParaRPr lang="ru-RU" sz="2400" dirty="0">
              <a:solidFill>
                <a:srgbClr val="1E4164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4157852" y="2234724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581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Шапцев</dc:creator>
  <cp:keywords>#adjuster,#claim</cp:keywords>
  <cp:lastModifiedBy>PSS</cp:lastModifiedBy>
  <cp:revision>184</cp:revision>
  <cp:lastPrinted>2015-09-04T09:17:34Z</cp:lastPrinted>
  <dcterms:created xsi:type="dcterms:W3CDTF">2014-09-16T05:04:32Z</dcterms:created>
  <dcterms:modified xsi:type="dcterms:W3CDTF">2015-09-08T14:40:50Z</dcterms:modified>
</cp:coreProperties>
</file>