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256" r:id="rId2"/>
    <p:sldId id="395" r:id="rId3"/>
    <p:sldId id="396" r:id="rId4"/>
    <p:sldId id="397" r:id="rId5"/>
    <p:sldId id="398" r:id="rId6"/>
    <p:sldId id="399" r:id="rId7"/>
    <p:sldId id="373" r:id="rId8"/>
  </p:sldIdLst>
  <p:sldSz cx="12188825" cy="6858000"/>
  <p:notesSz cx="6400800" cy="1172845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886"/>
    <a:srgbClr val="2FA18E"/>
    <a:srgbClr val="36B8A2"/>
    <a:srgbClr val="82DACB"/>
    <a:srgbClr val="91DFD2"/>
    <a:srgbClr val="33CCCC"/>
    <a:srgbClr val="E8E8E8"/>
    <a:srgbClr val="E4E4E4"/>
    <a:srgbClr val="ABABAB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16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59188" y="0"/>
            <a:ext cx="27416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122025"/>
            <a:ext cx="2741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9188" y="11122025"/>
            <a:ext cx="27416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200">
                <a:latin typeface="Times New Roman" pitchFamily="-112" charset="0"/>
              </a:defRPr>
            </a:lvl1pPr>
          </a:lstStyle>
          <a:p>
            <a:fld id="{AB3CC810-79E5-0E49-94D0-3279826DF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4161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9188" y="0"/>
            <a:ext cx="274161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>
            <a:lvl1pPr algn="r"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35013" y="885825"/>
            <a:ext cx="7870826" cy="442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42963" y="5610225"/>
            <a:ext cx="47148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122025"/>
            <a:ext cx="27416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defTabSz="964978" eaLnBrk="0" hangingPunct="0">
              <a:defRPr sz="1200"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9188" y="11122025"/>
            <a:ext cx="274161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77" tIns="48287" rIns="96577" bIns="48287" numCol="1" anchor="b" anchorCtr="0" compatLnSpc="1">
            <a:prstTxWarp prst="textNoShape">
              <a:avLst/>
            </a:prstTxWarp>
          </a:bodyPr>
          <a:lstStyle>
            <a:lvl1pPr algn="r" defTabSz="963613" eaLnBrk="0" hangingPunct="0">
              <a:defRPr sz="1200">
                <a:latin typeface="Times New Roman" pitchFamily="-112" charset="0"/>
              </a:defRPr>
            </a:lvl1pPr>
          </a:lstStyle>
          <a:p>
            <a:fld id="{3DAC21DA-F56A-2E4B-82C0-248162342E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3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20663" y="6502400"/>
            <a:ext cx="406400" cy="2365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1371600"/>
            <a:ext cx="12188825" cy="4572000"/>
            <a:chOff x="0" y="1371600"/>
            <a:chExt cx="12188825" cy="4572000"/>
          </a:xfrm>
        </p:grpSpPr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0" y="1371600"/>
              <a:ext cx="12188825" cy="4572000"/>
            </a:xfrm>
            <a:prstGeom prst="rect">
              <a:avLst/>
            </a:pr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814513"/>
              <a:ext cx="12188825" cy="3657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prstClr val="black"/>
                  </a:solidFill>
                  <a:latin typeface="Arial Narrow"/>
                  <a:ea typeface="Arial" charset="0"/>
                  <a:cs typeface="Arial" charset="0"/>
                </a:rPr>
                <a:t>COVER MONTAGE GOES HERE</a:t>
              </a:r>
            </a:p>
            <a:p>
              <a:pPr algn="ctr">
                <a:defRPr/>
              </a:pPr>
              <a:r>
                <a:rPr lang="en-US">
                  <a:solidFill>
                    <a:prstClr val="black"/>
                  </a:solidFill>
                  <a:latin typeface="Arial Narrow"/>
                  <a:ea typeface="Arial" charset="0"/>
                  <a:cs typeface="Arial" charset="0"/>
                </a:rPr>
                <a:t>Delete this placeholder and replace with montage.</a:t>
              </a:r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7611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44044" y="1382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36703" y="1814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03445" y="1555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smtClean="0">
              <a:latin typeface="+mn-lt"/>
            </a:endParaRPr>
          </a:p>
        </p:txBody>
      </p:sp>
      <p:pic>
        <p:nvPicPr>
          <p:cNvPr id="12" name="Picture 11" descr="AAD_Montage_2013_v9_1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1376"/>
            <a:ext cx="12188825" cy="50382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7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2"/>
          <p:cNvSpPr>
            <a:spLocks noGrp="1"/>
          </p:cNvSpPr>
          <p:nvPr>
            <p:ph sz="quarter" idx="12"/>
          </p:nvPr>
        </p:nvSpPr>
        <p:spPr>
          <a:xfrm>
            <a:off x="7994021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22"/>
          <p:cNvSpPr>
            <a:spLocks noGrp="1"/>
          </p:cNvSpPr>
          <p:nvPr>
            <p:ph sz="quarter" idx="12"/>
          </p:nvPr>
        </p:nvSpPr>
        <p:spPr>
          <a:xfrm>
            <a:off x="6217920" y="128016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22"/>
          <p:cNvSpPr>
            <a:spLocks noGrp="1"/>
          </p:cNvSpPr>
          <p:nvPr>
            <p:ph sz="quarter" idx="13"/>
          </p:nvPr>
        </p:nvSpPr>
        <p:spPr>
          <a:xfrm>
            <a:off x="68580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2"/>
          <p:cNvSpPr>
            <a:spLocks noGrp="1"/>
          </p:cNvSpPr>
          <p:nvPr>
            <p:ph sz="quarter" idx="14"/>
          </p:nvPr>
        </p:nvSpPr>
        <p:spPr>
          <a:xfrm>
            <a:off x="6217920" y="3611880"/>
            <a:ext cx="5257800" cy="224028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5943600"/>
            <a:ext cx="12188825" cy="914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280160" y="2551897"/>
            <a:ext cx="9601200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80160" y="3331480"/>
            <a:ext cx="96012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408189" y="18144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9775" y="16416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82296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2"/>
          <p:cNvSpPr>
            <a:spLocks noGrp="1"/>
          </p:cNvSpPr>
          <p:nvPr>
            <p:ph sz="quarter" idx="10"/>
          </p:nvPr>
        </p:nvSpPr>
        <p:spPr>
          <a:xfrm>
            <a:off x="685799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6" y="1285875"/>
            <a:ext cx="320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73152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265365" y="1285875"/>
            <a:ext cx="320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11" y="914400"/>
            <a:ext cx="10789920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6217920" y="1280160"/>
            <a:ext cx="525780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10789920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2"/>
          <p:cNvSpPr>
            <a:spLocks noGrp="1"/>
          </p:cNvSpPr>
          <p:nvPr>
            <p:ph sz="quarter" idx="10"/>
          </p:nvPr>
        </p:nvSpPr>
        <p:spPr>
          <a:xfrm>
            <a:off x="685800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1"/>
          </p:nvPr>
        </p:nvSpPr>
        <p:spPr>
          <a:xfrm>
            <a:off x="4335679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2"/>
          <p:cNvSpPr>
            <a:spLocks noGrp="1"/>
          </p:cNvSpPr>
          <p:nvPr>
            <p:ph sz="quarter" idx="12"/>
          </p:nvPr>
        </p:nvSpPr>
        <p:spPr>
          <a:xfrm>
            <a:off x="7994024" y="1280160"/>
            <a:ext cx="3474720" cy="4572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def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defRPr>
                <a:solidFill>
                  <a:schemeClr val="tx1"/>
                </a:solidFill>
              </a:defRPr>
            </a:lvl3pPr>
            <a:lvl4pPr marL="973138" indent="-2349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 marL="1150938" indent="-17780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lice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88825" cy="359023"/>
          </a:xfrm>
          <a:prstGeom prst="rect">
            <a:avLst/>
          </a:prstGeom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685800" y="55563"/>
            <a:ext cx="10790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A6A6A6"/>
                </a:solidFill>
                <a:latin typeface="Arial Narrow" pitchFamily="-112" charset="0"/>
              </a:rPr>
              <a:t>3M Automotive Aftermarket Division</a:t>
            </a:r>
            <a:endParaRPr lang="en-US" sz="1600" dirty="0">
              <a:solidFill>
                <a:srgbClr val="A6A6A6"/>
              </a:solidFill>
              <a:latin typeface="Arial Narrow" pitchFamily="-112" charset="0"/>
            </a:endParaRPr>
          </a:p>
        </p:txBody>
      </p:sp>
      <p:pic>
        <p:nvPicPr>
          <p:cNvPr id="1028" name="Picture 13" descr="3M_logo.em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07075" y="6400800"/>
            <a:ext cx="574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Footer Placeholder 3"/>
          <p:cNvSpPr txBox="1">
            <a:spLocks/>
          </p:cNvSpPr>
          <p:nvPr/>
        </p:nvSpPr>
        <p:spPr bwMode="auto">
          <a:xfrm>
            <a:off x="685800" y="6573838"/>
            <a:ext cx="457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900">
                <a:solidFill>
                  <a:srgbClr val="7F7F7F"/>
                </a:solidFill>
                <a:latin typeface="Arial Narrow" pitchFamily="-112" charset="0"/>
              </a:rPr>
              <a:t>3M Confidential.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3050" y="6567488"/>
            <a:ext cx="3619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fld id="{C4C15BAD-116F-C54D-BCF2-28FF7EA4C5BC}" type="slidenum">
              <a:rPr lang="en-US" sz="1000">
                <a:solidFill>
                  <a:srgbClr val="7F7F7F"/>
                </a:solidFill>
                <a:latin typeface="Arial Narrow" pitchFamily="-112" charset="0"/>
              </a:rPr>
              <a:pPr/>
              <a:t>‹#›</a:t>
            </a:fld>
            <a:endParaRPr lang="en-US" sz="900">
              <a:solidFill>
                <a:srgbClr val="7F7F7F"/>
              </a:solidFill>
              <a:latin typeface="Arial Black" pitchFamily="-112" charset="0"/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387975" y="3074988"/>
            <a:ext cx="13795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Arial Narrow" pitchFamily="-112" charset="0"/>
            </a:endParaRPr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6921500" y="6573838"/>
            <a:ext cx="4572000" cy="184150"/>
            <a:chOff x="6949440" y="6574536"/>
            <a:chExt cx="4572000" cy="182880"/>
          </a:xfrm>
        </p:grpSpPr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6949440" y="6574536"/>
              <a:ext cx="4572000" cy="182880"/>
              <a:chOff x="6953905" y="6574536"/>
              <a:chExt cx="4572000" cy="182880"/>
            </a:xfrm>
          </p:grpSpPr>
          <p:sp>
            <p:nvSpPr>
              <p:cNvPr id="1035" name="TextBox 25"/>
              <p:cNvSpPr txBox="1">
                <a:spLocks noChangeArrowheads="1"/>
              </p:cNvSpPr>
              <p:nvPr/>
            </p:nvSpPr>
            <p:spPr bwMode="auto">
              <a:xfrm>
                <a:off x="9459529" y="6574536"/>
                <a:ext cx="1177586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r" defTabSz="912813"/>
                <a:fld id="{4D9FBE2B-86CC-0C49-A81D-9594A93579F0}" type="datetime3">
                  <a:rPr lang="en-US" sz="900">
                    <a:solidFill>
                      <a:srgbClr val="7F7F7F"/>
                    </a:solidFill>
                    <a:latin typeface="Arial Narrow" pitchFamily="-112" charset="0"/>
                  </a:rPr>
                  <a:pPr algn="r" defTabSz="912813"/>
                  <a:t>12 February 2015</a:t>
                </a:fld>
                <a:endParaRPr lang="en-US" sz="900">
                  <a:solidFill>
                    <a:srgbClr val="7F7F7F"/>
                  </a:solidFill>
                  <a:latin typeface="Arial Narrow" pitchFamily="-112" charset="0"/>
                </a:endParaRPr>
              </a:p>
            </p:txBody>
          </p:sp>
          <p:sp>
            <p:nvSpPr>
              <p:cNvPr id="1036" name="Rectangle 26"/>
              <p:cNvSpPr>
                <a:spLocks noChangeArrowheads="1"/>
              </p:cNvSpPr>
              <p:nvPr/>
            </p:nvSpPr>
            <p:spPr bwMode="auto">
              <a:xfrm>
                <a:off x="9260545" y="6589264"/>
                <a:ext cx="1163039" cy="1534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2813"/>
                <a:endParaRPr lang="en-US"/>
              </a:p>
            </p:txBody>
          </p:sp>
          <p:sp>
            <p:nvSpPr>
              <p:cNvPr id="1037" name="Footer Placeholder 3"/>
              <p:cNvSpPr txBox="1">
                <a:spLocks/>
              </p:cNvSpPr>
              <p:nvPr/>
            </p:nvSpPr>
            <p:spPr bwMode="auto">
              <a:xfrm>
                <a:off x="6953905" y="6574536"/>
                <a:ext cx="4572000" cy="18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</a:bodyPr>
              <a:lstStyle/>
              <a:p>
                <a:pPr algn="r" defTabSz="912813">
                  <a:tabLst>
                    <a:tab pos="798513" algn="r"/>
                  </a:tabLst>
                </a:pPr>
                <a:r>
                  <a:rPr lang="en-US" sz="900">
                    <a:solidFill>
                      <a:srgbClr val="7F7F7F"/>
                    </a:solidFill>
                    <a:latin typeface="Arial Narrow" pitchFamily="-112" charset="0"/>
                  </a:rPr>
                  <a:t>. All Rights Reserved.</a:t>
                </a:r>
              </a:p>
            </p:txBody>
          </p:sp>
        </p:grpSp>
        <p:sp>
          <p:nvSpPr>
            <p:cNvPr id="1034" name="TextBox 24"/>
            <p:cNvSpPr txBox="1">
              <a:spLocks noChangeArrowheads="1"/>
            </p:cNvSpPr>
            <p:nvPr/>
          </p:nvSpPr>
          <p:spPr bwMode="auto">
            <a:xfrm>
              <a:off x="10178528" y="6574536"/>
              <a:ext cx="258449" cy="18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sz="900">
                  <a:solidFill>
                    <a:srgbClr val="7F7F7F"/>
                  </a:solidFill>
                  <a:latin typeface="Arial Narrow" pitchFamily="-112" charset="0"/>
                </a:rPr>
                <a:t>© 3M</a:t>
              </a:r>
              <a:endParaRPr lang="en-US">
                <a:latin typeface="Arial Narrow" pitchFamily="-11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2" r:id="rId13"/>
    <p:sldLayoutId id="2147483840" r:id="rId14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ts val="300"/>
        </a:spcAft>
        <a:defRPr lang="en-US" sz="3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ts val="30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Narrow" charset="0"/>
          <a:ea typeface="Arial" charset="0"/>
          <a:cs typeface="Arial" charset="0"/>
        </a:defRPr>
      </a:lvl9pPr>
    </p:titleStyle>
    <p:bodyStyle>
      <a:lvl1pPr marL="236538" indent="-236538" algn="l" rtl="0" fontAlgn="base">
        <a:spcBef>
          <a:spcPct val="20000"/>
        </a:spcBef>
        <a:spcAft>
          <a:spcPts val="500"/>
        </a:spcAft>
        <a:buClr>
          <a:schemeClr val="bg2"/>
        </a:buClr>
        <a:buFont typeface="Wingdings" pitchFamily="-11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338138" algn="l" rtl="0" fontAlgn="base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-112" charset="0"/>
        <a:buChar char="―"/>
        <a:defRPr sz="24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2pPr>
      <a:lvl3pPr marL="738188" indent="-163513" algn="l" rtl="0" fontAlgn="base">
        <a:spcBef>
          <a:spcPts val="600"/>
        </a:spcBef>
        <a:spcAft>
          <a:spcPts val="600"/>
        </a:spcAft>
        <a:buClr>
          <a:schemeClr val="bg2"/>
        </a:buClr>
        <a:buSzPct val="80000"/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3pPr>
      <a:lvl4pPr marL="914400" indent="-176213" algn="l" rtl="0" fontAlgn="base">
        <a:spcBef>
          <a:spcPts val="600"/>
        </a:spcBef>
        <a:spcAft>
          <a:spcPts val="600"/>
        </a:spcAft>
        <a:buClr>
          <a:schemeClr val="bg2"/>
        </a:buClr>
        <a:buSzPct val="100000"/>
        <a:buFont typeface="Arial Narrow" pitchFamily="-112" charset="0"/>
        <a:buChar char="–"/>
        <a:defRPr>
          <a:solidFill>
            <a:schemeClr val="tx1"/>
          </a:solidFill>
          <a:latin typeface="+mn-lt"/>
          <a:ea typeface="ヒラギノ角ゴ Pro W3" pitchFamily="-112" charset="-128"/>
          <a:cs typeface="+mn-cs"/>
        </a:defRPr>
      </a:lvl4pPr>
      <a:lvl5pPr marL="1828800" indent="-547688" algn="l" rtl="0" fontAlgn="base">
        <a:spcBef>
          <a:spcPts val="600"/>
        </a:spcBef>
        <a:spcAft>
          <a:spcPts val="600"/>
        </a:spcAft>
        <a:buClr>
          <a:srgbClr val="948A54"/>
        </a:buClr>
        <a:buSzPct val="80000"/>
        <a:buFont typeface="Wingdings" pitchFamily="-112" charset="2"/>
        <a:buChar char="§"/>
        <a:defRPr sz="1600">
          <a:solidFill>
            <a:srgbClr val="4D4D4D"/>
          </a:solidFill>
          <a:latin typeface="+mn-lt"/>
          <a:ea typeface="ヒラギノ角ゴ Pro W3" pitchFamily="-112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136477" y="376593"/>
            <a:ext cx="11832609" cy="4572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«Опыт многолетнего сотрудничества компании 3М с дилерами LADA. Оптимизация </a:t>
            </a:r>
            <a:r>
              <a:rPr lang="ru-RU" sz="2800" b="1" dirty="0"/>
              <a:t>рабочих процессов посредством использования современных технологий и материалов»</a:t>
            </a:r>
            <a:endParaRPr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31819" y="1118233"/>
            <a:ext cx="5313178" cy="5029347"/>
          </a:xfrm>
        </p:spPr>
        <p:txBody>
          <a:bodyPr/>
          <a:lstStyle/>
          <a:p>
            <a:r>
              <a:rPr lang="ru-RU" dirty="0" smtClean="0"/>
              <a:t>Неопределенность на рынке</a:t>
            </a:r>
          </a:p>
          <a:p>
            <a:r>
              <a:rPr lang="ru-RU" dirty="0" smtClean="0"/>
              <a:t>Снижение загрузки производства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Сокращение издержек и ресурсов</a:t>
            </a:r>
          </a:p>
          <a:p>
            <a:r>
              <a:rPr lang="ru-RU" dirty="0" smtClean="0"/>
              <a:t>Экономия расходных материалов</a:t>
            </a:r>
          </a:p>
          <a:p>
            <a:r>
              <a:rPr lang="ru-RU" dirty="0" smtClean="0"/>
              <a:t>Настройка ассортимента закупок</a:t>
            </a:r>
          </a:p>
          <a:p>
            <a:r>
              <a:rPr lang="ru-RU" dirty="0" smtClean="0"/>
              <a:t>Оптимизация рабочих процессов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2137" y="457200"/>
            <a:ext cx="11093583" cy="457200"/>
          </a:xfrm>
        </p:spPr>
        <p:txBody>
          <a:bodyPr/>
          <a:lstStyle/>
          <a:p>
            <a:r>
              <a:rPr lang="ru-RU" dirty="0" smtClean="0"/>
              <a:t>Ситуация в кузовном производстве на сегодняшний день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1118234"/>
            <a:ext cx="5882184" cy="502934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8212593" y="2461846"/>
            <a:ext cx="1951630" cy="127341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5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8224" y="382103"/>
            <a:ext cx="10789920" cy="457200"/>
          </a:xfrm>
        </p:spPr>
        <p:txBody>
          <a:bodyPr/>
          <a:lstStyle/>
          <a:p>
            <a:pPr algn="ctr"/>
            <a:r>
              <a:rPr lang="ru-RU" dirty="0" smtClean="0"/>
              <a:t>Оптимизация: вчера и сегодня.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82785" y="1722682"/>
            <a:ext cx="1293125" cy="1235812"/>
          </a:xfrm>
          <a:prstGeom prst="rect">
            <a:avLst/>
          </a:prstGeom>
          <a:effectLst>
            <a:outerShdw blurRad="800100" dist="50800" dir="5400000" algn="ctr" rotWithShape="0">
              <a:srgbClr val="FFFF00"/>
            </a:outerShdw>
          </a:effec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16" y="1722682"/>
            <a:ext cx="1293125" cy="1235812"/>
          </a:xfrm>
          <a:prstGeom prst="rect">
            <a:avLst/>
          </a:prstGeom>
          <a:effectLst>
            <a:outerShdw blurRad="9779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4" y="4585248"/>
            <a:ext cx="1293125" cy="1235812"/>
          </a:xfrm>
          <a:prstGeom prst="rect">
            <a:avLst/>
          </a:prstGeom>
          <a:effectLst>
            <a:outerShdw blurRad="533400" dist="50800" dir="5400000" algn="ctr" rotWithShape="0">
              <a:srgbClr val="FF0000"/>
            </a:outerShdw>
          </a:effectLst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336" y="4585248"/>
            <a:ext cx="1293125" cy="1235812"/>
          </a:xfrm>
          <a:prstGeom prst="rect">
            <a:avLst/>
          </a:prstGeom>
          <a:effectLst>
            <a:outerShdw blurRad="596900" dist="50800" dir="5040000" algn="ctr" rotWithShape="0">
              <a:schemeClr val="accent1">
                <a:lumMod val="75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50183" y="963098"/>
            <a:ext cx="773723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400" dirty="0">
                <a:latin typeface="+mn-lt"/>
              </a:rPr>
              <a:t>16</a:t>
            </a:r>
            <a:r>
              <a:rPr lang="ru-RU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руб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916" y="963098"/>
            <a:ext cx="773723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400" dirty="0">
                <a:latin typeface="+mn-lt"/>
              </a:rPr>
              <a:t>19</a:t>
            </a:r>
            <a:r>
              <a:rPr lang="ru-RU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руб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7798" y="1952115"/>
            <a:ext cx="850534" cy="41695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b="1" dirty="0" smtClean="0">
                <a:latin typeface="+mn-lt"/>
              </a:rPr>
              <a:t>Всегда </a:t>
            </a:r>
          </a:p>
          <a:p>
            <a:pPr algn="ctr"/>
            <a:r>
              <a:rPr lang="ru-RU" b="1" dirty="0" smtClean="0">
                <a:latin typeface="+mn-lt"/>
              </a:rPr>
              <a:t>выгоднее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7740" y="145004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ru-RU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013" y="868607"/>
            <a:ext cx="492927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200" dirty="0" smtClean="0">
                <a:latin typeface="+mn-lt"/>
              </a:rPr>
              <a:t>&lt;</a:t>
            </a:r>
            <a:endParaRPr lang="ru-RU" sz="32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183" y="3829733"/>
            <a:ext cx="773723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n-lt"/>
              </a:rPr>
              <a:t>20</a:t>
            </a:r>
            <a:r>
              <a:rPr lang="ru-RU" sz="2400" dirty="0" smtClean="0">
                <a:latin typeface="+mn-lt"/>
              </a:rPr>
              <a:t> руб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915" y="3829733"/>
            <a:ext cx="773723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+mn-lt"/>
              </a:rPr>
              <a:t>20</a:t>
            </a:r>
            <a:r>
              <a:rPr lang="ru-RU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руб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6601" y="4933017"/>
            <a:ext cx="492927" cy="4580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200" dirty="0" smtClean="0">
                <a:latin typeface="+mn-lt"/>
              </a:rPr>
              <a:t>=</a:t>
            </a:r>
            <a:endParaRPr lang="ru-RU" sz="3200" dirty="0" smtClean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215954" y="4809667"/>
            <a:ext cx="761337" cy="759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163140" y="1952115"/>
            <a:ext cx="814151" cy="7693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ight Arrow 27"/>
          <p:cNvSpPr/>
          <p:nvPr/>
        </p:nvSpPr>
        <p:spPr bwMode="auto">
          <a:xfrm>
            <a:off x="5269096" y="1450047"/>
            <a:ext cx="704088" cy="4371013"/>
          </a:xfrm>
          <a:prstGeom prst="rightArrow">
            <a:avLst>
              <a:gd name="adj1" fmla="val 50000"/>
              <a:gd name="adj2" fmla="val 48002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>
            <a:off x="6667417" y="983221"/>
            <a:ext cx="5177580" cy="5068288"/>
          </a:xfrm>
          <a:prstGeom prst="rect">
            <a:avLst/>
          </a:prstGeom>
        </p:spPr>
        <p:txBody>
          <a:bodyPr lIns="0" tIns="0" rIns="0" bIns="0"/>
          <a:lstStyle>
            <a:lvl1pPr marL="236538" indent="-236538" algn="l" rtl="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-11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338138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 Narrow" pitchFamily="-112" charset="0"/>
              <a:buChar char="―"/>
              <a:defRPr sz="24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2pPr>
            <a:lvl3pPr marL="738188" indent="-163513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3pPr>
            <a:lvl4pPr marL="973138" indent="-234950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 Narrow" pitchFamily="-112" charset="0"/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4pPr>
            <a:lvl5pPr marL="1150938" indent="-177800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-112" charset="2"/>
              <a:buChar char="§"/>
              <a:defRPr sz="16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kern="0" dirty="0" smtClean="0"/>
              <a:t>Критерии оптимизации:</a:t>
            </a:r>
          </a:p>
          <a:p>
            <a:endParaRPr lang="ru-RU" sz="2500" kern="0" dirty="0"/>
          </a:p>
          <a:p>
            <a:r>
              <a:rPr lang="ru-RU" sz="2500" kern="0" dirty="0" smtClean="0"/>
              <a:t>Скорость работы</a:t>
            </a:r>
          </a:p>
          <a:p>
            <a:r>
              <a:rPr lang="ru-RU" sz="2500" kern="0" dirty="0" smtClean="0"/>
              <a:t>Качество поверхности - ремонта</a:t>
            </a:r>
          </a:p>
          <a:p>
            <a:r>
              <a:rPr lang="ru-RU" sz="2500" kern="0" dirty="0" smtClean="0"/>
              <a:t>Удобство использования</a:t>
            </a:r>
          </a:p>
          <a:p>
            <a:r>
              <a:rPr lang="ru-RU" sz="2500" kern="0" dirty="0" smtClean="0"/>
              <a:t>Площадь обработанной поверхности</a:t>
            </a:r>
          </a:p>
          <a:p>
            <a:r>
              <a:rPr lang="ru-RU" sz="2500" kern="0" dirty="0" smtClean="0"/>
              <a:t>Регулярность поставок</a:t>
            </a:r>
          </a:p>
          <a:p>
            <a:r>
              <a:rPr lang="ru-RU" sz="2500" kern="0" dirty="0" smtClean="0"/>
              <a:t>Количество шагов технологического процесса</a:t>
            </a:r>
          </a:p>
          <a:p>
            <a:r>
              <a:rPr lang="ru-RU" sz="2500" kern="0" dirty="0" smtClean="0"/>
              <a:t>Стоимость использования</a:t>
            </a:r>
          </a:p>
          <a:p>
            <a:r>
              <a:rPr lang="ru-RU" sz="2500" kern="0" dirty="0" smtClean="0"/>
              <a:t>Инвестиции</a:t>
            </a:r>
            <a:endParaRPr lang="ru-RU" kern="0" dirty="0" smtClean="0"/>
          </a:p>
          <a:p>
            <a:pPr marL="0" indent="0">
              <a:buFont typeface="Wingdings" pitchFamily="-112" charset="2"/>
              <a:buNone/>
            </a:pPr>
            <a:endParaRPr lang="ru-RU" kern="0" dirty="0" smtClean="0"/>
          </a:p>
          <a:p>
            <a:endParaRPr lang="ru-RU" kern="0" dirty="0" smtClean="0"/>
          </a:p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781969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Оптимизация технологического процесса шлифовки на примере: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33484">
            <a:off x="8571043" y="1446810"/>
            <a:ext cx="2765511" cy="17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658571">
            <a:off x="9023273" y="4108571"/>
            <a:ext cx="2045649" cy="165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40142" y="1217628"/>
            <a:ext cx="7577221" cy="4943475"/>
          </a:xfrm>
          <a:prstGeom prst="rect">
            <a:avLst/>
          </a:prstGeom>
        </p:spPr>
        <p:txBody>
          <a:bodyPr lIns="0" tIns="0" rIns="0" bIns="0"/>
          <a:lstStyle>
            <a:lvl1pPr marL="236538" indent="-236538" algn="l" rtl="0" fontAlgn="base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-11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338138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 Narrow" pitchFamily="-112" charset="0"/>
              <a:buChar char="―"/>
              <a:defRPr sz="24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2pPr>
            <a:lvl3pPr marL="738188" indent="-163513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3pPr>
            <a:lvl4pPr marL="973138" indent="-234950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 Narrow" pitchFamily="-112" charset="0"/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4pPr>
            <a:lvl5pPr marL="1150938" indent="-177800" algn="l" rtl="0" fontAlgn="base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-112" charset="2"/>
              <a:buChar char="§"/>
              <a:defRPr sz="1600">
                <a:solidFill>
                  <a:schemeClr val="tx1"/>
                </a:solidFill>
                <a:latin typeface="+mn-lt"/>
                <a:ea typeface="ヒラギノ角ゴ Pro W3" pitchFamily="-112" charset="-128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i="1" kern="0" dirty="0" smtClean="0"/>
              <a:t>Критерии оптимизации - выгоды:</a:t>
            </a:r>
            <a:endParaRPr lang="ru-RU" sz="2500" i="1" kern="0" dirty="0"/>
          </a:p>
          <a:p>
            <a:r>
              <a:rPr lang="ru-RU" sz="2500" kern="0" dirty="0" smtClean="0"/>
              <a:t>Скорость работы – 20% выше</a:t>
            </a:r>
          </a:p>
          <a:p>
            <a:r>
              <a:rPr lang="ru-RU" sz="2500" kern="0" dirty="0" smtClean="0"/>
              <a:t>Качество поверхности – ремонта – высокое</a:t>
            </a:r>
          </a:p>
          <a:p>
            <a:r>
              <a:rPr lang="ru-RU" sz="2500" kern="0" dirty="0" smtClean="0"/>
              <a:t>Удобство использования – очень гибкий</a:t>
            </a:r>
          </a:p>
          <a:p>
            <a:r>
              <a:rPr lang="ru-RU" sz="2500" kern="0" dirty="0" smtClean="0"/>
              <a:t>Площадь обработанной поверхности</a:t>
            </a:r>
          </a:p>
          <a:p>
            <a:pPr lvl="1"/>
            <a:r>
              <a:rPr lang="en-US" sz="2100" kern="0" dirty="0" smtClean="0"/>
              <a:t>1 </a:t>
            </a:r>
            <a:r>
              <a:rPr lang="ru-RU" sz="2100" kern="0" dirty="0" smtClean="0"/>
              <a:t>лист – 3\4 губки</a:t>
            </a:r>
          </a:p>
          <a:p>
            <a:pPr lvl="1"/>
            <a:r>
              <a:rPr lang="ru-RU" sz="2100" kern="0" dirty="0" smtClean="0"/>
              <a:t>1 лист – 5\6 листов водостойкой бумаги</a:t>
            </a:r>
          </a:p>
          <a:p>
            <a:r>
              <a:rPr lang="ru-RU" sz="2500" kern="0" dirty="0" smtClean="0"/>
              <a:t>Регулярность поставок - аналогична</a:t>
            </a:r>
          </a:p>
          <a:p>
            <a:r>
              <a:rPr lang="ru-RU" sz="2500" kern="0" dirty="0" smtClean="0"/>
              <a:t>Количество шагов технологического процесса - аналогично</a:t>
            </a:r>
          </a:p>
          <a:p>
            <a:r>
              <a:rPr lang="ru-RU" sz="2500" kern="0" dirty="0" smtClean="0"/>
              <a:t>Стоимость использования – до 35% выгоднее</a:t>
            </a:r>
          </a:p>
          <a:p>
            <a:r>
              <a:rPr lang="ru-RU" sz="2500" kern="0" dirty="0" smtClean="0"/>
              <a:t>Инвестиции – шлифовальный блок в упаковке</a:t>
            </a:r>
            <a:endParaRPr lang="ru-RU" kern="0" dirty="0" smtClean="0"/>
          </a:p>
          <a:p>
            <a:endParaRPr lang="ru-RU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9814794" y="328306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600" dirty="0" smtClean="0">
                <a:latin typeface="+mn-lt"/>
              </a:rPr>
              <a:t>vs</a:t>
            </a:r>
            <a:endParaRPr lang="ru-RU" sz="3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79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85800" y="1103947"/>
            <a:ext cx="8229600" cy="4572000"/>
          </a:xfrm>
        </p:spPr>
        <p:txBody>
          <a:bodyPr/>
          <a:lstStyle/>
          <a:p>
            <a:r>
              <a:rPr lang="ru-RU" dirty="0" smtClean="0"/>
              <a:t>Определение объема затрат на расходные материалы в % от общего оборота кузовного производства</a:t>
            </a:r>
          </a:p>
          <a:p>
            <a:r>
              <a:rPr lang="ru-RU" dirty="0" smtClean="0"/>
              <a:t>Расчет стоимости расходных материалов на нормо-час</a:t>
            </a:r>
          </a:p>
          <a:p>
            <a:r>
              <a:rPr lang="ru-RU" dirty="0" smtClean="0"/>
              <a:t>Срез технологичности процессов </a:t>
            </a:r>
            <a:r>
              <a:rPr lang="en-US" dirty="0" smtClean="0"/>
              <a:t>(</a:t>
            </a:r>
            <a:r>
              <a:rPr lang="ru-RU" dirty="0" smtClean="0"/>
              <a:t>регулярно)</a:t>
            </a:r>
          </a:p>
          <a:p>
            <a:r>
              <a:rPr lang="ru-RU" dirty="0" smtClean="0"/>
              <a:t>Измерение скорости </a:t>
            </a:r>
            <a:r>
              <a:rPr lang="en-US" dirty="0" smtClean="0"/>
              <a:t>/ </a:t>
            </a:r>
            <a:r>
              <a:rPr lang="ru-RU" dirty="0" smtClean="0"/>
              <a:t>эффективности выполнения работ</a:t>
            </a:r>
          </a:p>
          <a:p>
            <a:r>
              <a:rPr lang="ru-RU" dirty="0" smtClean="0"/>
              <a:t>Определение зон роста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ru-RU" dirty="0" smtClean="0"/>
              <a:t>экономии</a:t>
            </a:r>
          </a:p>
          <a:p>
            <a:r>
              <a:rPr lang="ru-RU" dirty="0" smtClean="0"/>
              <a:t>Проведение испытаний обновленного процесса</a:t>
            </a:r>
          </a:p>
          <a:p>
            <a:r>
              <a:rPr lang="ru-RU" dirty="0" smtClean="0"/>
              <a:t>Внедрение изменений </a:t>
            </a:r>
            <a:r>
              <a:rPr lang="en-US" dirty="0" smtClean="0"/>
              <a:t>/ </a:t>
            </a:r>
            <a:r>
              <a:rPr lang="ru-RU" dirty="0" smtClean="0"/>
              <a:t>настройка склада </a:t>
            </a:r>
            <a:r>
              <a:rPr lang="en-US" dirty="0" smtClean="0"/>
              <a:t>/ </a:t>
            </a:r>
            <a:r>
              <a:rPr lang="ru-RU" dirty="0" smtClean="0"/>
              <a:t>процессов</a:t>
            </a:r>
            <a:endParaRPr lang="en-US" dirty="0" smtClean="0"/>
          </a:p>
          <a:p>
            <a:r>
              <a:rPr lang="ru-RU" dirty="0" smtClean="0"/>
              <a:t>Учет стоимости расходных материалов </a:t>
            </a:r>
            <a:r>
              <a:rPr lang="en-US" dirty="0" smtClean="0"/>
              <a:t>/ </a:t>
            </a:r>
            <a:r>
              <a:rPr lang="ru-RU" dirty="0" smtClean="0"/>
              <a:t>скорости выполнения работ с учетом введенных изменений 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Этапы проведения оптимизации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103947"/>
            <a:ext cx="2900363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531818" y="1118233"/>
            <a:ext cx="5483969" cy="5029347"/>
          </a:xfrm>
        </p:spPr>
        <p:txBody>
          <a:bodyPr/>
          <a:lstStyle/>
          <a:p>
            <a:r>
              <a:rPr lang="ru-RU" dirty="0" smtClean="0"/>
              <a:t>Определение важных критериев оптимизации кузовного производства</a:t>
            </a:r>
          </a:p>
          <a:p>
            <a:r>
              <a:rPr lang="ru-RU" dirty="0" smtClean="0"/>
              <a:t>Постановка целей оптимизации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Совместные измерения</a:t>
            </a:r>
          </a:p>
          <a:p>
            <a:r>
              <a:rPr lang="ru-RU" dirty="0" smtClean="0"/>
              <a:t>Поиск оптимального решения</a:t>
            </a:r>
          </a:p>
          <a:p>
            <a:r>
              <a:rPr lang="ru-RU" dirty="0" smtClean="0"/>
              <a:t>Внедрение решения, удовлетворяющего целям оптимизации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2137" y="457200"/>
            <a:ext cx="11093583" cy="457200"/>
          </a:xfrm>
        </p:spPr>
        <p:txBody>
          <a:bodyPr/>
          <a:lstStyle/>
          <a:p>
            <a:r>
              <a:rPr lang="ru-RU" dirty="0"/>
              <a:t>Оптимизация рабочих </a:t>
            </a:r>
            <a:r>
              <a:rPr lang="ru-RU" dirty="0" smtClean="0"/>
              <a:t>процессов: этапы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8" y="1118234"/>
            <a:ext cx="5882184" cy="502934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7969706" y="2643188"/>
            <a:ext cx="1951630" cy="806318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2589" y="622301"/>
            <a:ext cx="10563648" cy="4937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</a:t>
            </a:r>
            <a:r>
              <a:rPr lang="en-US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 </a:t>
            </a:r>
            <a:r>
              <a:rPr lang="ru-RU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lang="en-US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Пожелания</a:t>
            </a:r>
            <a:r>
              <a:rPr lang="en-US" sz="3600" b="1" i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42" name="Picture 2" descr="http://www.cloudtactix.com/wp-content/uploads/2012/05/man-with-blue-question-mark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7765" y="1066800"/>
            <a:ext cx="7262508" cy="52214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438a5a2de151f87bcf9ede673534dd4017244f"/>
</p:tagLst>
</file>

<file path=ppt/theme/theme1.xml><?xml version="1.0" encoding="utf-8"?>
<a:theme xmlns:a="http://schemas.openxmlformats.org/drawingml/2006/main" name="3M_2013_PPT_Template_1.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M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+mn-lt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C4CB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AAB2D6"/>
        </a:accent5>
        <a:accent6>
          <a:srgbClr val="A22100"/>
        </a:accent6>
        <a:hlink>
          <a:srgbClr val="4C198C"/>
        </a:hlink>
        <a:folHlink>
          <a:srgbClr val="4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B326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A221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8A00"/>
        </a:accent6>
        <a:hlink>
          <a:srgbClr val="0C4CB3"/>
        </a:hlink>
        <a:folHlink>
          <a:srgbClr val="4C19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8B1"/>
        </a:accent1>
        <a:accent2>
          <a:srgbClr val="7C9DCC"/>
        </a:accent2>
        <a:accent3>
          <a:srgbClr val="FFFFFF"/>
        </a:accent3>
        <a:accent4>
          <a:srgbClr val="000000"/>
        </a:accent4>
        <a:accent5>
          <a:srgbClr val="AAB9D5"/>
        </a:accent5>
        <a:accent6>
          <a:srgbClr val="708EB9"/>
        </a:accent6>
        <a:hlink>
          <a:srgbClr val="FF9933"/>
        </a:hlink>
        <a:folHlink>
          <a:srgbClr val="EEF3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3M_2013_PPT_Template_1.3.pot</Template>
  <TotalTime>17735</TotalTime>
  <Words>247</Words>
  <Application>Microsoft Office PowerPoint</Application>
  <PresentationFormat>Custom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Narrow</vt:lpstr>
      <vt:lpstr>Times New Roman</vt:lpstr>
      <vt:lpstr>Wingdings</vt:lpstr>
      <vt:lpstr>ヒラギノ角ゴ Pro W3</vt:lpstr>
      <vt:lpstr>3M_2013_PPT_Template_1.3</vt:lpstr>
      <vt:lpstr>«Опыт многолетнего сотрудничества компании 3М с дилерами LADA. Оптимизация рабочих процессов посредством использования современных технологий и материалов»</vt:lpstr>
      <vt:lpstr>Ситуация в кузовном производстве на сегодняшний день</vt:lpstr>
      <vt:lpstr>Оптимизация: вчера и сегодня.</vt:lpstr>
      <vt:lpstr>Оптимизация технологического процесса шлифовки на примере:</vt:lpstr>
      <vt:lpstr>Этапы проведения оптимизации</vt:lpstr>
      <vt:lpstr>Оптимизация рабочих процессов: этапы</vt:lpstr>
      <vt:lpstr>PowerPoint Presentation</vt:lpstr>
    </vt:vector>
  </TitlesOfParts>
  <Company>Creative Twist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Karjala</dc:creator>
  <dc:description>www.3M.com/identity</dc:description>
  <cp:lastModifiedBy>Dmitry Shapkin</cp:lastModifiedBy>
  <cp:revision>104</cp:revision>
  <cp:lastPrinted>2006-11-20T19:27:20Z</cp:lastPrinted>
  <dcterms:created xsi:type="dcterms:W3CDTF">2013-06-25T18:34:29Z</dcterms:created>
  <dcterms:modified xsi:type="dcterms:W3CDTF">2015-02-12T09:35:31Z</dcterms:modified>
</cp:coreProperties>
</file>