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1" r:id="rId1"/>
    <p:sldMasterId id="2147483653" r:id="rId2"/>
    <p:sldMasterId id="2147483661" r:id="rId3"/>
    <p:sldMasterId id="2147483671" r:id="rId4"/>
    <p:sldMasterId id="2147483673" r:id="rId5"/>
    <p:sldMasterId id="2147484274" r:id="rId6"/>
    <p:sldMasterId id="2147485052" r:id="rId7"/>
    <p:sldMasterId id="2147485191" r:id="rId8"/>
    <p:sldMasterId id="2147486521" r:id="rId9"/>
  </p:sldMasterIdLst>
  <p:notesMasterIdLst>
    <p:notesMasterId r:id="rId29"/>
  </p:notesMasterIdLst>
  <p:handoutMasterIdLst>
    <p:handoutMasterId r:id="rId30"/>
  </p:handoutMasterIdLst>
  <p:sldIdLst>
    <p:sldId id="720" r:id="rId10"/>
    <p:sldId id="740" r:id="rId11"/>
    <p:sldId id="742" r:id="rId12"/>
    <p:sldId id="766" r:id="rId13"/>
    <p:sldId id="803" r:id="rId14"/>
    <p:sldId id="809" r:id="rId15"/>
    <p:sldId id="770" r:id="rId16"/>
    <p:sldId id="799" r:id="rId17"/>
    <p:sldId id="800" r:id="rId18"/>
    <p:sldId id="804" r:id="rId19"/>
    <p:sldId id="805" r:id="rId20"/>
    <p:sldId id="808" r:id="rId21"/>
    <p:sldId id="785" r:id="rId22"/>
    <p:sldId id="802" r:id="rId23"/>
    <p:sldId id="806" r:id="rId24"/>
    <p:sldId id="790" r:id="rId25"/>
    <p:sldId id="791" r:id="rId26"/>
    <p:sldId id="792" r:id="rId27"/>
    <p:sldId id="739" r:id="rId28"/>
  </p:sldIdLst>
  <p:sldSz cx="9144000" cy="6858000" type="screen4x3"/>
  <p:notesSz cx="6797675" cy="9874250"/>
  <p:embeddedFontLst>
    <p:embeddedFont>
      <p:font typeface="Gulim" panose="020B0600000101010101" pitchFamily="34" charset="-127"/>
      <p:regular r:id="rId31"/>
    </p:embeddedFont>
    <p:embeddedFont>
      <p:font typeface="Arial Cyr" panose="020B0604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8E8"/>
    <a:srgbClr val="E9EDF4"/>
    <a:srgbClr val="4F81BD"/>
    <a:srgbClr val="669900"/>
    <a:srgbClr val="7ABC32"/>
    <a:srgbClr val="A0A0A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0" autoAdjust="0"/>
    <p:restoredTop sz="95547" autoAdjust="0"/>
  </p:normalViewPr>
  <p:slideViewPr>
    <p:cSldViewPr>
      <p:cViewPr>
        <p:scale>
          <a:sx n="80" d="100"/>
          <a:sy n="80" d="100"/>
        </p:scale>
        <p:origin x="-62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87515451174288E-2"/>
          <c:y val="5.3221434100999276E-2"/>
          <c:w val="0.87021013597033359"/>
          <c:h val="0.75910571796688453"/>
        </c:manualLayout>
      </c:layout>
      <c:areaChart>
        <c:grouping val="stacked"/>
        <c:varyColors val="0"/>
        <c:ser>
          <c:idx val="1"/>
          <c:order val="0"/>
          <c:tx>
            <c:v>Прочие</c:v>
          </c:tx>
          <c:spPr>
            <a:solidFill>
              <a:schemeClr val="tx2">
                <a:lumMod val="60000"/>
                <a:lumOff val="40000"/>
              </a:schemeClr>
            </a:solidFill>
            <a:ln w="12556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multiLvlStrRef>
              <c:f>'ИПЦ-баз1'!$O$650:$P$697</c:f>
              <c:multiLvlStrCache>
                <c:ptCount val="48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  <c:pt idx="24">
                    <c:v>янв</c:v>
                  </c:pt>
                  <c:pt idx="25">
                    <c:v>фев</c:v>
                  </c:pt>
                  <c:pt idx="26">
                    <c:v>мар</c:v>
                  </c:pt>
                  <c:pt idx="27">
                    <c:v>апр</c:v>
                  </c:pt>
                  <c:pt idx="28">
                    <c:v>май</c:v>
                  </c:pt>
                  <c:pt idx="29">
                    <c:v>июн</c:v>
                  </c:pt>
                  <c:pt idx="30">
                    <c:v>июл</c:v>
                  </c:pt>
                  <c:pt idx="31">
                    <c:v>авг</c:v>
                  </c:pt>
                  <c:pt idx="32">
                    <c:v>сен</c:v>
                  </c:pt>
                  <c:pt idx="33">
                    <c:v>окт</c:v>
                  </c:pt>
                  <c:pt idx="34">
                    <c:v>ноя</c:v>
                  </c:pt>
                  <c:pt idx="35">
                    <c:v>дек</c:v>
                  </c:pt>
                  <c:pt idx="36">
                    <c:v>янв</c:v>
                  </c:pt>
                  <c:pt idx="37">
                    <c:v>фев</c:v>
                  </c:pt>
                  <c:pt idx="38">
                    <c:v>мар</c:v>
                  </c:pt>
                  <c:pt idx="39">
                    <c:v>апр</c:v>
                  </c:pt>
                  <c:pt idx="40">
                    <c:v>май</c:v>
                  </c:pt>
                  <c:pt idx="41">
                    <c:v>июн</c:v>
                  </c:pt>
                  <c:pt idx="42">
                    <c:v>июл</c:v>
                  </c:pt>
                  <c:pt idx="43">
                    <c:v>авг</c:v>
                  </c:pt>
                  <c:pt idx="44">
                    <c:v>сен</c:v>
                  </c:pt>
                  <c:pt idx="45">
                    <c:v>окт</c:v>
                  </c:pt>
                  <c:pt idx="46">
                    <c:v>ноя</c:v>
                  </c:pt>
                  <c:pt idx="47">
                    <c:v>дек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'ИПЦ-баз1'!$V$650:$V$697</c:f>
              <c:numCache>
                <c:formatCode>_(* #,##0.00_);_(* \(#,##0.00\);_(* "-"??_);_(@_)</c:formatCode>
                <c:ptCount val="48"/>
                <c:pt idx="0">
                  <c:v>6.6779227658651878</c:v>
                </c:pt>
                <c:pt idx="1">
                  <c:v>6.8294538855260152</c:v>
                </c:pt>
                <c:pt idx="2">
                  <c:v>6.4986189736352493</c:v>
                </c:pt>
                <c:pt idx="3">
                  <c:v>6.5205225031069922</c:v>
                </c:pt>
                <c:pt idx="4">
                  <c:v>6.7044957952576647</c:v>
                </c:pt>
                <c:pt idx="5">
                  <c:v>6.4955318245612581</c:v>
                </c:pt>
                <c:pt idx="6">
                  <c:v>6.2509218018167463</c:v>
                </c:pt>
                <c:pt idx="7">
                  <c:v>6.2518365026429699</c:v>
                </c:pt>
                <c:pt idx="8">
                  <c:v>5.8164908038159666</c:v>
                </c:pt>
                <c:pt idx="9">
                  <c:v>5.8399889376954981</c:v>
                </c:pt>
                <c:pt idx="10">
                  <c:v>5.9985996967631392</c:v>
                </c:pt>
                <c:pt idx="11">
                  <c:v>5.8822886385569113</c:v>
                </c:pt>
                <c:pt idx="12">
                  <c:v>5.4468787255609925</c:v>
                </c:pt>
                <c:pt idx="13">
                  <c:v>5.4142509970852046</c:v>
                </c:pt>
                <c:pt idx="14">
                  <c:v>5.683023963752305</c:v>
                </c:pt>
                <c:pt idx="15">
                  <c:v>5.6780540712984902</c:v>
                </c:pt>
                <c:pt idx="16">
                  <c:v>5.6797178000334441</c:v>
                </c:pt>
                <c:pt idx="17">
                  <c:v>6.0317867165309451</c:v>
                </c:pt>
                <c:pt idx="18">
                  <c:v>5.9001990037123591</c:v>
                </c:pt>
                <c:pt idx="19">
                  <c:v>5.8384496471098402</c:v>
                </c:pt>
                <c:pt idx="20">
                  <c:v>6.0357791168893726</c:v>
                </c:pt>
                <c:pt idx="21">
                  <c:v>5.9830466459300169</c:v>
                </c:pt>
                <c:pt idx="22">
                  <c:v>5.784435550110814</c:v>
                </c:pt>
                <c:pt idx="23">
                  <c:v>5.6192868861460852</c:v>
                </c:pt>
                <c:pt idx="24">
                  <c:v>5.9946729743771812</c:v>
                </c:pt>
                <c:pt idx="25">
                  <c:v>5.9773393440003559</c:v>
                </c:pt>
                <c:pt idx="26">
                  <c:v>5.8779964662548281</c:v>
                </c:pt>
                <c:pt idx="27">
                  <c:v>5.7883010615748276</c:v>
                </c:pt>
                <c:pt idx="28">
                  <c:v>5.619801143790184</c:v>
                </c:pt>
                <c:pt idx="29">
                  <c:v>5.1527516171349106</c:v>
                </c:pt>
                <c:pt idx="30">
                  <c:v>5.3517202115896936</c:v>
                </c:pt>
                <c:pt idx="31">
                  <c:v>5.3886954214535336</c:v>
                </c:pt>
                <c:pt idx="32">
                  <c:v>5.5153500331965404</c:v>
                </c:pt>
                <c:pt idx="33">
                  <c:v>5.4344273323600589</c:v>
                </c:pt>
                <c:pt idx="34">
                  <c:v>5.4318401021878202</c:v>
                </c:pt>
                <c:pt idx="35">
                  <c:v>5.402046525433235</c:v>
                </c:pt>
                <c:pt idx="36">
                  <c:v>5.3888991915350175</c:v>
                </c:pt>
                <c:pt idx="37">
                  <c:v>5.4042012138553588</c:v>
                </c:pt>
                <c:pt idx="38">
                  <c:v>5.3580347279972074</c:v>
                </c:pt>
                <c:pt idx="39">
                  <c:v>5.3541594877501524</c:v>
                </c:pt>
                <c:pt idx="40">
                  <c:v>5.388735795591387</c:v>
                </c:pt>
                <c:pt idx="41">
                  <c:v>5.3968327987289513</c:v>
                </c:pt>
                <c:pt idx="42">
                  <c:v>5.3784277713966162</c:v>
                </c:pt>
                <c:pt idx="43">
                  <c:v>5.3363530326036681</c:v>
                </c:pt>
                <c:pt idx="44">
                  <c:v>5.2721238069147773</c:v>
                </c:pt>
                <c:pt idx="45">
                  <c:v>5.2594769467797278</c:v>
                </c:pt>
                <c:pt idx="46">
                  <c:v>5.3163469012712596</c:v>
                </c:pt>
                <c:pt idx="47">
                  <c:v>5.4200991857601508</c:v>
                </c:pt>
              </c:numCache>
            </c:numRef>
          </c:val>
        </c:ser>
        <c:ser>
          <c:idx val="3"/>
          <c:order val="1"/>
          <c:tx>
            <c:v>Санкции</c:v>
          </c:tx>
          <c:spPr>
            <a:solidFill>
              <a:srgbClr val="A8C6EA"/>
            </a:solidFill>
            <a:ln w="12556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multiLvlStrRef>
              <c:f>'ИПЦ-баз1'!$O$650:$P$697</c:f>
              <c:multiLvlStrCache>
                <c:ptCount val="48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  <c:pt idx="24">
                    <c:v>янв</c:v>
                  </c:pt>
                  <c:pt idx="25">
                    <c:v>фев</c:v>
                  </c:pt>
                  <c:pt idx="26">
                    <c:v>мар</c:v>
                  </c:pt>
                  <c:pt idx="27">
                    <c:v>апр</c:v>
                  </c:pt>
                  <c:pt idx="28">
                    <c:v>май</c:v>
                  </c:pt>
                  <c:pt idx="29">
                    <c:v>июн</c:v>
                  </c:pt>
                  <c:pt idx="30">
                    <c:v>июл</c:v>
                  </c:pt>
                  <c:pt idx="31">
                    <c:v>авг</c:v>
                  </c:pt>
                  <c:pt idx="32">
                    <c:v>сен</c:v>
                  </c:pt>
                  <c:pt idx="33">
                    <c:v>окт</c:v>
                  </c:pt>
                  <c:pt idx="34">
                    <c:v>ноя</c:v>
                  </c:pt>
                  <c:pt idx="35">
                    <c:v>дек</c:v>
                  </c:pt>
                  <c:pt idx="36">
                    <c:v>янв</c:v>
                  </c:pt>
                  <c:pt idx="37">
                    <c:v>фев</c:v>
                  </c:pt>
                  <c:pt idx="38">
                    <c:v>мар</c:v>
                  </c:pt>
                  <c:pt idx="39">
                    <c:v>апр</c:v>
                  </c:pt>
                  <c:pt idx="40">
                    <c:v>май</c:v>
                  </c:pt>
                  <c:pt idx="41">
                    <c:v>июн</c:v>
                  </c:pt>
                  <c:pt idx="42">
                    <c:v>июл</c:v>
                  </c:pt>
                  <c:pt idx="43">
                    <c:v>авг</c:v>
                  </c:pt>
                  <c:pt idx="44">
                    <c:v>сен</c:v>
                  </c:pt>
                  <c:pt idx="45">
                    <c:v>окт</c:v>
                  </c:pt>
                  <c:pt idx="46">
                    <c:v>ноя</c:v>
                  </c:pt>
                  <c:pt idx="47">
                    <c:v>дек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'ИПЦ-баз1'!$S$650:$S$697</c:f>
              <c:numCache>
                <c:formatCode>General</c:formatCode>
                <c:ptCount val="48"/>
                <c:pt idx="19">
                  <c:v>0.37547897139617703</c:v>
                </c:pt>
                <c:pt idx="20">
                  <c:v>0.78990777652641952</c:v>
                </c:pt>
                <c:pt idx="21">
                  <c:v>0.94261641533827856</c:v>
                </c:pt>
                <c:pt idx="22">
                  <c:v>1.1582966005071427</c:v>
                </c:pt>
                <c:pt idx="23">
                  <c:v>1.4415289848508905</c:v>
                </c:pt>
                <c:pt idx="24">
                  <c:v>2.1985649176725843</c:v>
                </c:pt>
                <c:pt idx="25">
                  <c:v>2.5565300977054335</c:v>
                </c:pt>
                <c:pt idx="26">
                  <c:v>2.6726138821443328</c:v>
                </c:pt>
                <c:pt idx="27">
                  <c:v>2.7674334556702576</c:v>
                </c:pt>
                <c:pt idx="28">
                  <c:v>2.741440982422148</c:v>
                </c:pt>
                <c:pt idx="29">
                  <c:v>2.6431422231732569</c:v>
                </c:pt>
                <c:pt idx="30">
                  <c:v>2.4980959924662045</c:v>
                </c:pt>
                <c:pt idx="31">
                  <c:v>2.0820856590622157</c:v>
                </c:pt>
                <c:pt idx="32">
                  <c:v>1.6448834257171399</c:v>
                </c:pt>
                <c:pt idx="33">
                  <c:v>1.4689915164744605</c:v>
                </c:pt>
                <c:pt idx="34">
                  <c:v>1.2515941006333264</c:v>
                </c:pt>
                <c:pt idx="35">
                  <c:v>1.0089892667063509</c:v>
                </c:pt>
                <c:pt idx="36">
                  <c:v>0.46399438824307992</c:v>
                </c:pt>
                <c:pt idx="37">
                  <c:v>0.15036408263843271</c:v>
                </c:pt>
                <c:pt idx="38">
                  <c:v>5.4691436470818644E-2</c:v>
                </c:pt>
                <c:pt idx="39">
                  <c:v>-2.705637154456042E-2</c:v>
                </c:pt>
                <c:pt idx="40">
                  <c:v>-1.7869070379148866E-2</c:v>
                </c:pt>
                <c:pt idx="41">
                  <c:v>6.2424877112164268E-2</c:v>
                </c:pt>
                <c:pt idx="42">
                  <c:v>0.20519044115876284</c:v>
                </c:pt>
                <c:pt idx="43">
                  <c:v>0.23510582142014869</c:v>
                </c:pt>
                <c:pt idx="44">
                  <c:v>0.23799860190969468</c:v>
                </c:pt>
                <c:pt idx="45">
                  <c:v>0.26072844214185409</c:v>
                </c:pt>
                <c:pt idx="46">
                  <c:v>0.27541075645869739</c:v>
                </c:pt>
                <c:pt idx="47">
                  <c:v>0.27673778535543647</c:v>
                </c:pt>
              </c:numCache>
            </c:numRef>
          </c:val>
        </c:ser>
        <c:ser>
          <c:idx val="0"/>
          <c:order val="2"/>
          <c:tx>
            <c:v>Курс - вклад</c:v>
          </c:tx>
          <c:spPr>
            <a:solidFill>
              <a:schemeClr val="tx2">
                <a:lumMod val="20000"/>
                <a:lumOff val="80000"/>
              </a:schemeClr>
            </a:solidFill>
            <a:ln w="12556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multiLvlStrRef>
              <c:f>'ИПЦ-баз1'!$O$650:$P$697</c:f>
              <c:multiLvlStrCache>
                <c:ptCount val="48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  <c:pt idx="24">
                    <c:v>янв</c:v>
                  </c:pt>
                  <c:pt idx="25">
                    <c:v>фев</c:v>
                  </c:pt>
                  <c:pt idx="26">
                    <c:v>мар</c:v>
                  </c:pt>
                  <c:pt idx="27">
                    <c:v>апр</c:v>
                  </c:pt>
                  <c:pt idx="28">
                    <c:v>май</c:v>
                  </c:pt>
                  <c:pt idx="29">
                    <c:v>июн</c:v>
                  </c:pt>
                  <c:pt idx="30">
                    <c:v>июл</c:v>
                  </c:pt>
                  <c:pt idx="31">
                    <c:v>авг</c:v>
                  </c:pt>
                  <c:pt idx="32">
                    <c:v>сен</c:v>
                  </c:pt>
                  <c:pt idx="33">
                    <c:v>окт</c:v>
                  </c:pt>
                  <c:pt idx="34">
                    <c:v>ноя</c:v>
                  </c:pt>
                  <c:pt idx="35">
                    <c:v>дек</c:v>
                  </c:pt>
                  <c:pt idx="36">
                    <c:v>янв</c:v>
                  </c:pt>
                  <c:pt idx="37">
                    <c:v>фев</c:v>
                  </c:pt>
                  <c:pt idx="38">
                    <c:v>мар</c:v>
                  </c:pt>
                  <c:pt idx="39">
                    <c:v>апр</c:v>
                  </c:pt>
                  <c:pt idx="40">
                    <c:v>май</c:v>
                  </c:pt>
                  <c:pt idx="41">
                    <c:v>июн</c:v>
                  </c:pt>
                  <c:pt idx="42">
                    <c:v>июл</c:v>
                  </c:pt>
                  <c:pt idx="43">
                    <c:v>авг</c:v>
                  </c:pt>
                  <c:pt idx="44">
                    <c:v>сен</c:v>
                  </c:pt>
                  <c:pt idx="45">
                    <c:v>окт</c:v>
                  </c:pt>
                  <c:pt idx="46">
                    <c:v>ноя</c:v>
                  </c:pt>
                  <c:pt idx="47">
                    <c:v>дек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'ИПЦ-баз1'!$R$650:$R$697</c:f>
              <c:numCache>
                <c:formatCode>_(* #,##0.00_);_(* \(#,##0.00\);_(* "-"??_);_(@_)</c:formatCode>
                <c:ptCount val="48"/>
                <c:pt idx="0">
                  <c:v>0.39898117245573683</c:v>
                </c:pt>
                <c:pt idx="1">
                  <c:v>0.44566588652192873</c:v>
                </c:pt>
                <c:pt idx="2">
                  <c:v>0.52145463529198466</c:v>
                </c:pt>
                <c:pt idx="3">
                  <c:v>0.71974137308385977</c:v>
                </c:pt>
                <c:pt idx="4">
                  <c:v>0.68103336956644167</c:v>
                </c:pt>
                <c:pt idx="5">
                  <c:v>0.39264878841676065</c:v>
                </c:pt>
                <c:pt idx="6">
                  <c:v>0.21453551507444324</c:v>
                </c:pt>
                <c:pt idx="7">
                  <c:v>0.26167356882362824</c:v>
                </c:pt>
                <c:pt idx="8">
                  <c:v>0.3406645402488806</c:v>
                </c:pt>
                <c:pt idx="9">
                  <c:v>0.43676081105443743</c:v>
                </c:pt>
                <c:pt idx="10">
                  <c:v>0.51282055360257761</c:v>
                </c:pt>
                <c:pt idx="11">
                  <c:v>0.598012651933022</c:v>
                </c:pt>
                <c:pt idx="12" formatCode="General">
                  <c:v>0.63743351824159333</c:v>
                </c:pt>
                <c:pt idx="13" formatCode="General">
                  <c:v>0.8144319831510245</c:v>
                </c:pt>
                <c:pt idx="14" formatCode="General">
                  <c:v>1.2646387465283624</c:v>
                </c:pt>
                <c:pt idx="15" formatCode="General">
                  <c:v>1.6849520714443145</c:v>
                </c:pt>
                <c:pt idx="16" formatCode="General">
                  <c:v>1.9448962233303462</c:v>
                </c:pt>
                <c:pt idx="17" formatCode="General">
                  <c:v>1.8122907535098989</c:v>
                </c:pt>
                <c:pt idx="18" formatCode="General">
                  <c:v>1.578724276741184</c:v>
                </c:pt>
                <c:pt idx="19" formatCode="General">
                  <c:v>1.3679648827062607</c:v>
                </c:pt>
                <c:pt idx="20" formatCode="General">
                  <c:v>1.2060515953896811</c:v>
                </c:pt>
                <c:pt idx="21" formatCode="General">
                  <c:v>1.3738938951129995</c:v>
                </c:pt>
                <c:pt idx="22" formatCode="General">
                  <c:v>2.1320190306751101</c:v>
                </c:pt>
                <c:pt idx="23" formatCode="General">
                  <c:v>4.3047140275660638</c:v>
                </c:pt>
                <c:pt idx="24" formatCode="General">
                  <c:v>6.7838717522973582</c:v>
                </c:pt>
                <c:pt idx="25" formatCode="General">
                  <c:v>8.1796626870413576</c:v>
                </c:pt>
                <c:pt idx="26" formatCode="General">
                  <c:v>8.3776053945499172</c:v>
                </c:pt>
                <c:pt idx="27" formatCode="General">
                  <c:v>7.857345854747166</c:v>
                </c:pt>
                <c:pt idx="28" formatCode="General">
                  <c:v>7.4104840581635756</c:v>
                </c:pt>
                <c:pt idx="29" formatCode="General">
                  <c:v>7.4741610799058833</c:v>
                </c:pt>
                <c:pt idx="30" formatCode="General">
                  <c:v>7.7795385752768595</c:v>
                </c:pt>
                <c:pt idx="31" formatCode="General">
                  <c:v>8.2851109845083926</c:v>
                </c:pt>
                <c:pt idx="32" formatCode="General">
                  <c:v>8.5138295726500246</c:v>
                </c:pt>
                <c:pt idx="33" formatCode="General">
                  <c:v>8.4060037050566052</c:v>
                </c:pt>
                <c:pt idx="34" formatCode="General">
                  <c:v>7.8263341294575071</c:v>
                </c:pt>
                <c:pt idx="35" formatCode="General">
                  <c:v>5.838273848880533</c:v>
                </c:pt>
                <c:pt idx="36" formatCode="General">
                  <c:v>3.82578202069989</c:v>
                </c:pt>
                <c:pt idx="37" formatCode="General">
                  <c:v>2.6053518527871802</c:v>
                </c:pt>
                <c:pt idx="38" formatCode="General">
                  <c:v>2.119711518573439</c:v>
                </c:pt>
                <c:pt idx="39" formatCode="General">
                  <c:v>2.204416224269238</c:v>
                </c:pt>
                <c:pt idx="40" formatCode="General">
                  <c:v>2.2525636952201893</c:v>
                </c:pt>
                <c:pt idx="41" formatCode="General">
                  <c:v>2.3209810018434069</c:v>
                </c:pt>
                <c:pt idx="42" formatCode="General">
                  <c:v>1.9711322248423357</c:v>
                </c:pt>
                <c:pt idx="43" formatCode="General">
                  <c:v>1.5108896259880424</c:v>
                </c:pt>
                <c:pt idx="44" formatCode="General">
                  <c:v>1.2775659527497965</c:v>
                </c:pt>
                <c:pt idx="45" formatCode="General">
                  <c:v>1.0992362899417287</c:v>
                </c:pt>
                <c:pt idx="46" formatCode="General">
                  <c:v>0.87668048028938017</c:v>
                </c:pt>
                <c:pt idx="47" formatCode="General">
                  <c:v>0.66991199676391489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91680"/>
        <c:axId val="33993472"/>
      </c:areaChart>
      <c:lineChart>
        <c:grouping val="standard"/>
        <c:varyColors val="0"/>
        <c:ser>
          <c:idx val="2"/>
          <c:order val="3"/>
          <c:spPr>
            <a:ln w="25112">
              <a:solidFill>
                <a:srgbClr val="000000"/>
              </a:solidFill>
              <a:prstDash val="solid"/>
            </a:ln>
          </c:spPr>
          <c:marker>
            <c:symbol val="none"/>
          </c:marker>
          <c:dPt>
            <c:idx val="11"/>
            <c:marker>
              <c:symbol val="circle"/>
              <c:size val="5"/>
              <c:spPr>
                <a:solidFill>
                  <a:srgbClr val="000000"/>
                </a:solidFill>
                <a:ln>
                  <a:solidFill>
                    <a:srgbClr val="FFFFFF"/>
                  </a:solidFill>
                  <a:prstDash val="solid"/>
                </a:ln>
              </c:spPr>
            </c:marker>
            <c:bubble3D val="0"/>
          </c:dPt>
          <c:dPt>
            <c:idx val="23"/>
            <c:marker>
              <c:symbol val="circle"/>
              <c:size val="5"/>
              <c:spPr>
                <a:solidFill>
                  <a:srgbClr val="000000"/>
                </a:solidFill>
                <a:ln>
                  <a:solidFill>
                    <a:srgbClr val="FFFFFF"/>
                  </a:solidFill>
                  <a:prstDash val="solid"/>
                </a:ln>
              </c:spPr>
            </c:marker>
            <c:bubble3D val="0"/>
          </c:dPt>
          <c:dPt>
            <c:idx val="35"/>
            <c:marker>
              <c:symbol val="circle"/>
              <c:size val="5"/>
              <c:spPr>
                <a:solidFill>
                  <a:srgbClr val="000000"/>
                </a:solidFill>
                <a:ln>
                  <a:solidFill>
                    <a:srgbClr val="FFFFFF"/>
                  </a:solidFill>
                  <a:prstDash val="solid"/>
                </a:ln>
              </c:spPr>
            </c:marker>
            <c:bubble3D val="0"/>
          </c:dPt>
          <c:dPt>
            <c:idx val="47"/>
            <c:marker>
              <c:symbol val="circle"/>
              <c:size val="5"/>
              <c:spPr>
                <a:solidFill>
                  <a:srgbClr val="000000"/>
                </a:solidFill>
                <a:ln>
                  <a:solidFill>
                    <a:srgbClr val="FFFFFF"/>
                  </a:solidFill>
                  <a:prstDash val="solid"/>
                </a:ln>
              </c:spPr>
            </c:marker>
            <c:bubble3D val="0"/>
          </c:dPt>
          <c:dLbls>
            <c:dLbl>
              <c:idx val="11"/>
              <c:layout>
                <c:manualLayout>
                  <c:x val="-4.0341593778886888E-2"/>
                  <c:y val="-5.722506787461668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 6,5   </a:t>
                    </a:r>
                  </a:p>
                </c:rich>
              </c:tx>
              <c:spPr>
                <a:noFill/>
                <a:ln w="3139">
                  <a:solidFill>
                    <a:srgbClr val="000000"/>
                  </a:solidFill>
                  <a:prstDash val="solid"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6.76443739499763E-2"/>
                  <c:y val="-1.85093610442032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 11,4</a:t>
                    </a:r>
                  </a:p>
                </c:rich>
              </c:tx>
              <c:spPr>
                <a:noFill/>
                <a:ln w="3139">
                  <a:solidFill>
                    <a:srgbClr val="000000"/>
                  </a:solidFill>
                  <a:prstDash val="solid"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1.366631499750894E-3"/>
                  <c:y val="-5.531547815400621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 оценка</a:t>
                    </a:r>
                  </a:p>
                  <a:p>
                    <a:pPr>
                      <a:defRPr/>
                    </a:pPr>
                    <a:r>
                      <a:rPr lang="ru-RU"/>
                      <a:t>12,2   </a:t>
                    </a:r>
                  </a:p>
                </c:rich>
              </c:tx>
              <c:spPr>
                <a:noFill/>
                <a:ln w="3139">
                  <a:solidFill>
                    <a:srgbClr val="000000"/>
                  </a:solidFill>
                  <a:prstDash val="solid"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3.5844511907520559E-3"/>
                  <c:y val="-8.114888000181910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 прогноз</a:t>
                    </a:r>
                  </a:p>
                  <a:p>
                    <a:pPr>
                      <a:defRPr/>
                    </a:pPr>
                    <a:r>
                      <a:rPr lang="ru-RU"/>
                      <a:t>6,4 </a:t>
                    </a:r>
                  </a:p>
                </c:rich>
              </c:tx>
              <c:spPr>
                <a:noFill/>
                <a:ln w="3139">
                  <a:solidFill>
                    <a:srgbClr val="000000"/>
                  </a:solidFill>
                  <a:prstDash val="solid"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'ИПЦ-баз1'!$O$650:$P$697</c:f>
              <c:multiLvlStrCache>
                <c:ptCount val="48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  <c:pt idx="24">
                    <c:v>янв</c:v>
                  </c:pt>
                  <c:pt idx="25">
                    <c:v>фев</c:v>
                  </c:pt>
                  <c:pt idx="26">
                    <c:v>мар</c:v>
                  </c:pt>
                  <c:pt idx="27">
                    <c:v>апр</c:v>
                  </c:pt>
                  <c:pt idx="28">
                    <c:v>май</c:v>
                  </c:pt>
                  <c:pt idx="29">
                    <c:v>июн</c:v>
                  </c:pt>
                  <c:pt idx="30">
                    <c:v>июл</c:v>
                  </c:pt>
                  <c:pt idx="31">
                    <c:v>авг</c:v>
                  </c:pt>
                  <c:pt idx="32">
                    <c:v>сен</c:v>
                  </c:pt>
                  <c:pt idx="33">
                    <c:v>окт</c:v>
                  </c:pt>
                  <c:pt idx="34">
                    <c:v>ноя</c:v>
                  </c:pt>
                  <c:pt idx="35">
                    <c:v>дек</c:v>
                  </c:pt>
                  <c:pt idx="36">
                    <c:v>янв</c:v>
                  </c:pt>
                  <c:pt idx="37">
                    <c:v>фев</c:v>
                  </c:pt>
                  <c:pt idx="38">
                    <c:v>мар</c:v>
                  </c:pt>
                  <c:pt idx="39">
                    <c:v>апр</c:v>
                  </c:pt>
                  <c:pt idx="40">
                    <c:v>май</c:v>
                  </c:pt>
                  <c:pt idx="41">
                    <c:v>июн</c:v>
                  </c:pt>
                  <c:pt idx="42">
                    <c:v>июл</c:v>
                  </c:pt>
                  <c:pt idx="43">
                    <c:v>авг</c:v>
                  </c:pt>
                  <c:pt idx="44">
                    <c:v>сен</c:v>
                  </c:pt>
                  <c:pt idx="45">
                    <c:v>окт</c:v>
                  </c:pt>
                  <c:pt idx="46">
                    <c:v>ноя</c:v>
                  </c:pt>
                  <c:pt idx="47">
                    <c:v>дек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'ИПЦ-баз1'!$T$650:$T$697</c:f>
              <c:numCache>
                <c:formatCode>_(* #,##0.00_);_(* \(#,##0.00\);_(* "-"??_);_(@_)</c:formatCode>
                <c:ptCount val="48"/>
                <c:pt idx="0">
                  <c:v>7.0769039383209247</c:v>
                </c:pt>
                <c:pt idx="1">
                  <c:v>7.2751197720479439</c:v>
                </c:pt>
                <c:pt idx="2">
                  <c:v>7.020073608927234</c:v>
                </c:pt>
                <c:pt idx="3">
                  <c:v>7.240263876190852</c:v>
                </c:pt>
                <c:pt idx="4">
                  <c:v>7.3855291648241064</c:v>
                </c:pt>
                <c:pt idx="5">
                  <c:v>6.8881806129780188</c:v>
                </c:pt>
                <c:pt idx="6">
                  <c:v>6.4654573168911895</c:v>
                </c:pt>
                <c:pt idx="7">
                  <c:v>6.5135100714665981</c:v>
                </c:pt>
                <c:pt idx="8">
                  <c:v>6.1571553440648472</c:v>
                </c:pt>
                <c:pt idx="9">
                  <c:v>6.2767497487499355</c:v>
                </c:pt>
                <c:pt idx="10">
                  <c:v>6.5114202503657168</c:v>
                </c:pt>
                <c:pt idx="11">
                  <c:v>6.4803012904899333</c:v>
                </c:pt>
                <c:pt idx="12" formatCode="General">
                  <c:v>6.0843122438025858</c:v>
                </c:pt>
                <c:pt idx="13" formatCode="General">
                  <c:v>6.2286829802362291</c:v>
                </c:pt>
                <c:pt idx="14" formatCode="General">
                  <c:v>6.9476627102806674</c:v>
                </c:pt>
                <c:pt idx="15" formatCode="General">
                  <c:v>7.3630061427428046</c:v>
                </c:pt>
                <c:pt idx="16" formatCode="General">
                  <c:v>7.6246140233637902</c:v>
                </c:pt>
                <c:pt idx="17" formatCode="General">
                  <c:v>7.844077470040844</c:v>
                </c:pt>
                <c:pt idx="18" formatCode="General">
                  <c:v>7.478923280453543</c:v>
                </c:pt>
                <c:pt idx="19" formatCode="General">
                  <c:v>7.5818935012122779</c:v>
                </c:pt>
                <c:pt idx="20" formatCode="General">
                  <c:v>8.0317384888054733</c:v>
                </c:pt>
                <c:pt idx="21" formatCode="General">
                  <c:v>8.299556956381295</c:v>
                </c:pt>
                <c:pt idx="22" formatCode="General">
                  <c:v>9.0747511812930668</c:v>
                </c:pt>
                <c:pt idx="23" formatCode="General">
                  <c:v>11.36552989856304</c:v>
                </c:pt>
                <c:pt idx="24" formatCode="General">
                  <c:v>14.977109644347124</c:v>
                </c:pt>
                <c:pt idx="25">
                  <c:v>16.713532128747147</c:v>
                </c:pt>
                <c:pt idx="26">
                  <c:v>16.928215742949078</c:v>
                </c:pt>
                <c:pt idx="27">
                  <c:v>16.413080371992251</c:v>
                </c:pt>
                <c:pt idx="28">
                  <c:v>15.771726184375908</c:v>
                </c:pt>
                <c:pt idx="29">
                  <c:v>15.270054920214051</c:v>
                </c:pt>
                <c:pt idx="30">
                  <c:v>15.629354779332758</c:v>
                </c:pt>
                <c:pt idx="31">
                  <c:v>15.755892065024142</c:v>
                </c:pt>
                <c:pt idx="32">
                  <c:v>15.674063031563705</c:v>
                </c:pt>
                <c:pt idx="33">
                  <c:v>15.309422553891125</c:v>
                </c:pt>
                <c:pt idx="34">
                  <c:v>14.509768332278654</c:v>
                </c:pt>
                <c:pt idx="35">
                  <c:v>12.249309641020119</c:v>
                </c:pt>
                <c:pt idx="36" formatCode="General">
                  <c:v>9.6786756004779875</c:v>
                </c:pt>
                <c:pt idx="37">
                  <c:v>8.1599171492809717</c:v>
                </c:pt>
                <c:pt idx="38">
                  <c:v>7.532437683041465</c:v>
                </c:pt>
                <c:pt idx="39">
                  <c:v>7.53151934047483</c:v>
                </c:pt>
                <c:pt idx="40">
                  <c:v>7.6234304204324275</c:v>
                </c:pt>
                <c:pt idx="41">
                  <c:v>7.7802386776845225</c:v>
                </c:pt>
                <c:pt idx="42">
                  <c:v>7.5547504373977148</c:v>
                </c:pt>
                <c:pt idx="43">
                  <c:v>7.0823484800118592</c:v>
                </c:pt>
                <c:pt idx="44">
                  <c:v>6.7876883615742685</c:v>
                </c:pt>
                <c:pt idx="45">
                  <c:v>6.6194416788633106</c:v>
                </c:pt>
                <c:pt idx="46">
                  <c:v>6.4684381380193372</c:v>
                </c:pt>
                <c:pt idx="47">
                  <c:v>6.3667489678795022</c:v>
                </c:pt>
              </c:numCache>
            </c:numRef>
          </c:val>
          <c:smooth val="0"/>
        </c:ser>
        <c:ser>
          <c:idx val="4"/>
          <c:order val="4"/>
          <c:spPr>
            <a:ln w="37667">
              <a:solidFill>
                <a:srgbClr val="333399"/>
              </a:solidFill>
              <a:prstDash val="solid"/>
            </a:ln>
          </c:spPr>
          <c:marker>
            <c:symbol val="none"/>
          </c:marker>
          <c:cat>
            <c:multiLvlStrRef>
              <c:f>'ИПЦ-баз1'!$O$650:$P$697</c:f>
              <c:multiLvlStrCache>
                <c:ptCount val="48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  <c:pt idx="12">
                    <c:v>янв</c:v>
                  </c:pt>
                  <c:pt idx="13">
                    <c:v>фев</c:v>
                  </c:pt>
                  <c:pt idx="14">
                    <c:v>мар</c:v>
                  </c:pt>
                  <c:pt idx="15">
                    <c:v>апр</c:v>
                  </c:pt>
                  <c:pt idx="16">
                    <c:v>май</c:v>
                  </c:pt>
                  <c:pt idx="17">
                    <c:v>июн</c:v>
                  </c:pt>
                  <c:pt idx="18">
                    <c:v>июл</c:v>
                  </c:pt>
                  <c:pt idx="19">
                    <c:v>авг</c:v>
                  </c:pt>
                  <c:pt idx="20">
                    <c:v>сен</c:v>
                  </c:pt>
                  <c:pt idx="21">
                    <c:v>окт</c:v>
                  </c:pt>
                  <c:pt idx="22">
                    <c:v>ноя</c:v>
                  </c:pt>
                  <c:pt idx="23">
                    <c:v>дек</c:v>
                  </c:pt>
                  <c:pt idx="24">
                    <c:v>янв</c:v>
                  </c:pt>
                  <c:pt idx="25">
                    <c:v>фев</c:v>
                  </c:pt>
                  <c:pt idx="26">
                    <c:v>мар</c:v>
                  </c:pt>
                  <c:pt idx="27">
                    <c:v>апр</c:v>
                  </c:pt>
                  <c:pt idx="28">
                    <c:v>май</c:v>
                  </c:pt>
                  <c:pt idx="29">
                    <c:v>июн</c:v>
                  </c:pt>
                  <c:pt idx="30">
                    <c:v>июл</c:v>
                  </c:pt>
                  <c:pt idx="31">
                    <c:v>авг</c:v>
                  </c:pt>
                  <c:pt idx="32">
                    <c:v>сен</c:v>
                  </c:pt>
                  <c:pt idx="33">
                    <c:v>окт</c:v>
                  </c:pt>
                  <c:pt idx="34">
                    <c:v>ноя</c:v>
                  </c:pt>
                  <c:pt idx="35">
                    <c:v>дек</c:v>
                  </c:pt>
                  <c:pt idx="36">
                    <c:v>янв</c:v>
                  </c:pt>
                  <c:pt idx="37">
                    <c:v>фев</c:v>
                  </c:pt>
                  <c:pt idx="38">
                    <c:v>мар</c:v>
                  </c:pt>
                  <c:pt idx="39">
                    <c:v>апр</c:v>
                  </c:pt>
                  <c:pt idx="40">
                    <c:v>май</c:v>
                  </c:pt>
                  <c:pt idx="41">
                    <c:v>июн</c:v>
                  </c:pt>
                  <c:pt idx="42">
                    <c:v>июл</c:v>
                  </c:pt>
                  <c:pt idx="43">
                    <c:v>авг</c:v>
                  </c:pt>
                  <c:pt idx="44">
                    <c:v>сен</c:v>
                  </c:pt>
                  <c:pt idx="45">
                    <c:v>окт</c:v>
                  </c:pt>
                  <c:pt idx="46">
                    <c:v>ноя</c:v>
                  </c:pt>
                  <c:pt idx="47">
                    <c:v>дек</c:v>
                  </c:pt>
                </c:lvl>
                <c:lvl>
                  <c:pt idx="0">
                    <c:v>2013</c:v>
                  </c:pt>
                  <c:pt idx="12">
                    <c:v>2014</c:v>
                  </c:pt>
                  <c:pt idx="24">
                    <c:v>2015</c:v>
                  </c:pt>
                  <c:pt idx="36">
                    <c:v>2016</c:v>
                  </c:pt>
                </c:lvl>
              </c:multiLvlStrCache>
            </c:multiLvlStrRef>
          </c:cat>
          <c:val>
            <c:numRef>
              <c:f>'ИПЦ-баз1'!$W$650:$W$697</c:f>
              <c:numCache>
                <c:formatCode>General</c:formatCode>
                <c:ptCount val="4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1680"/>
        <c:axId val="33993472"/>
      </c:lineChart>
      <c:catAx>
        <c:axId val="33991680"/>
        <c:scaling>
          <c:orientation val="minMax"/>
        </c:scaling>
        <c:delete val="0"/>
        <c:axPos val="b"/>
        <c:numFmt formatCode="mmm\ yy" sourceLinked="0"/>
        <c:majorTickMark val="out"/>
        <c:minorTickMark val="none"/>
        <c:tickLblPos val="nextTo"/>
        <c:spPr>
          <a:ln w="12556">
            <a:solidFill>
              <a:srgbClr val="000000"/>
            </a:solidFill>
            <a:prstDash val="solid"/>
            <a:headEnd w="lg" len="med"/>
          </a:ln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33993472"/>
        <c:crossesAt val="0"/>
        <c:auto val="0"/>
        <c:lblAlgn val="ctr"/>
        <c:lblOffset val="10"/>
        <c:tickLblSkip val="1"/>
        <c:tickMarkSkip val="6"/>
        <c:noMultiLvlLbl val="0"/>
      </c:catAx>
      <c:valAx>
        <c:axId val="33993472"/>
        <c:scaling>
          <c:orientation val="minMax"/>
          <c:max val="17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55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3991680"/>
        <c:crosses val="autoZero"/>
        <c:crossBetween val="between"/>
        <c:majorUnit val="1"/>
        <c:minorUnit val="0.18000000000000002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 Cyr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288830010951168E-2"/>
          <c:y val="5.1400554097404488E-2"/>
          <c:w val="0.91058754193003899"/>
          <c:h val="0.65490499623725074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Лист1!$A$7</c:f>
              <c:strCache>
                <c:ptCount val="1"/>
                <c:pt idx="0">
                  <c:v>Валовая прибыль экономики и валовые смешанные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33.9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33.0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32.4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34.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34.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34.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34.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Лист1!$B$7:$H$7</c:f>
              <c:numCache>
                <c:formatCode>General</c:formatCode>
                <c:ptCount val="7"/>
                <c:pt idx="0">
                  <c:v>33.931469285019261</c:v>
                </c:pt>
                <c:pt idx="1">
                  <c:v>32.979403264234378</c:v>
                </c:pt>
                <c:pt idx="2">
                  <c:v>32.387261823465174</c:v>
                </c:pt>
                <c:pt idx="3">
                  <c:v>34.317694953669317</c:v>
                </c:pt>
                <c:pt idx="4">
                  <c:v>34.5945478156614</c:v>
                </c:pt>
                <c:pt idx="5">
                  <c:v>34.386995710708099</c:v>
                </c:pt>
                <c:pt idx="6">
                  <c:v>34.27894419916985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Чистые налоги на производство и импорт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15.9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15.2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15.6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12.</a:t>
                    </a:r>
                    <a:r>
                      <a:rPr lang="ru-RU" b="1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12.</a:t>
                    </a:r>
                    <a:r>
                      <a:rPr lang="ru-RU" b="1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2.3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2.1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Лист1!$B$6:$H$6</c:f>
              <c:numCache>
                <c:formatCode>General</c:formatCode>
                <c:ptCount val="7"/>
                <c:pt idx="0">
                  <c:v>15.852613125537784</c:v>
                </c:pt>
                <c:pt idx="1">
                  <c:v>15.24699313039261</c:v>
                </c:pt>
                <c:pt idx="2">
                  <c:v>15.629722138923199</c:v>
                </c:pt>
                <c:pt idx="3">
                  <c:v>12.796081146446303</c:v>
                </c:pt>
                <c:pt idx="4">
                  <c:v>12.271992076803507</c:v>
                </c:pt>
                <c:pt idx="5">
                  <c:v>11.932143439955375</c:v>
                </c:pt>
                <c:pt idx="6">
                  <c:v>11.80407069080248</c:v>
                </c:pt>
              </c:numCache>
            </c:numRef>
          </c:val>
        </c:ser>
        <c:ser>
          <c:idx val="0"/>
          <c:order val="2"/>
          <c:tx>
            <c:strRef>
              <c:f>Лист1!$A$5</c:f>
              <c:strCache>
                <c:ptCount val="1"/>
                <c:pt idx="0">
                  <c:v>Оплата труда наемных работников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50.2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51.8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5</a:t>
                    </a:r>
                    <a:r>
                      <a:rPr lang="ru-RU" sz="1200" b="1" dirty="0" smtClean="0"/>
                      <a:t>2</a:t>
                    </a:r>
                    <a:r>
                      <a:rPr lang="en-US" sz="1200" b="1" dirty="0" smtClean="0"/>
                      <a:t>.</a:t>
                    </a:r>
                    <a:r>
                      <a:rPr lang="ru-RU" sz="1200" b="1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52.9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53.</a:t>
                    </a:r>
                    <a:r>
                      <a:rPr lang="ru-RU" sz="1200" b="1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53.</a:t>
                    </a:r>
                    <a:r>
                      <a:rPr lang="ru-RU" sz="1200" b="1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53.</a:t>
                    </a:r>
                    <a:r>
                      <a:rPr lang="ru-RU" sz="1200" b="1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Лист1!$B$3:$H$3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50.215917589442959</c:v>
                </c:pt>
                <c:pt idx="1">
                  <c:v>51.773603605373012</c:v>
                </c:pt>
                <c:pt idx="2">
                  <c:v>51.983016037611627</c:v>
                </c:pt>
                <c:pt idx="3">
                  <c:v>52.886223899884378</c:v>
                </c:pt>
                <c:pt idx="4">
                  <c:v>53.1334601075351</c:v>
                </c:pt>
                <c:pt idx="5">
                  <c:v>53.680860849336533</c:v>
                </c:pt>
                <c:pt idx="6">
                  <c:v>53.916985110027667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443712"/>
        <c:axId val="87580672"/>
      </c:barChart>
      <c:catAx>
        <c:axId val="874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80672"/>
        <c:crosses val="autoZero"/>
        <c:auto val="1"/>
        <c:lblAlgn val="ctr"/>
        <c:lblOffset val="100"/>
        <c:noMultiLvlLbl val="0"/>
      </c:catAx>
      <c:valAx>
        <c:axId val="87580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744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777777777777779E-3"/>
          <c:y val="0.78887922856854165"/>
          <c:w val="0.98880113493199695"/>
          <c:h val="0.2111207714314583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091179069970084E-2"/>
          <c:y val="5.1400554097404488E-2"/>
          <c:w val="0.88102790194584446"/>
          <c:h val="0.62087636206055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Лист2!$B$5</c:f>
              <c:strCache>
                <c:ptCount val="1"/>
                <c:pt idx="0">
                  <c:v>Валовая прибыль экономики и валовые смешанные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Лист2!$C$3:$I$3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Лист2!$C$5:$I$5</c:f>
              <c:numCache>
                <c:formatCode>0</c:formatCode>
                <c:ptCount val="7"/>
                <c:pt idx="0">
                  <c:v>21097.4</c:v>
                </c:pt>
                <c:pt idx="1">
                  <c:v>21829.1</c:v>
                </c:pt>
                <c:pt idx="2">
                  <c:v>23126.577500000007</c:v>
                </c:pt>
                <c:pt idx="3">
                  <c:v>25228.653445189997</c:v>
                </c:pt>
                <c:pt idx="4">
                  <c:v>27151.876798600002</c:v>
                </c:pt>
                <c:pt idx="5">
                  <c:v>28972.419366099999</c:v>
                </c:pt>
                <c:pt idx="6">
                  <c:v>31217.148903299996</c:v>
                </c:pt>
              </c:numCache>
            </c:numRef>
          </c:val>
        </c:ser>
        <c:ser>
          <c:idx val="0"/>
          <c:order val="1"/>
          <c:tx>
            <c:strRef>
              <c:f>Лист2!$B$4</c:f>
              <c:strCache>
                <c:ptCount val="1"/>
                <c:pt idx="0">
                  <c:v>Валовой внутренний продукт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Лист2!$C$3:$I$3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Лист2!$C$4:$I$4</c:f>
              <c:numCache>
                <c:formatCode>0</c:formatCode>
                <c:ptCount val="7"/>
                <c:pt idx="0">
                  <c:v>62176.5</c:v>
                </c:pt>
                <c:pt idx="1">
                  <c:v>66190.100000000006</c:v>
                </c:pt>
                <c:pt idx="2">
                  <c:v>71406.399300000005</c:v>
                </c:pt>
                <c:pt idx="3">
                  <c:v>73515</c:v>
                </c:pt>
                <c:pt idx="4">
                  <c:v>78486</c:v>
                </c:pt>
                <c:pt idx="5">
                  <c:v>84254</c:v>
                </c:pt>
                <c:pt idx="6">
                  <c:v>91068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00448"/>
        <c:axId val="87802240"/>
      </c:barChart>
      <c:lineChart>
        <c:grouping val="standard"/>
        <c:varyColors val="0"/>
        <c:ser>
          <c:idx val="2"/>
          <c:order val="2"/>
          <c:tx>
            <c:strRef>
              <c:f>Лист2!$B$6</c:f>
              <c:strCache>
                <c:ptCount val="1"/>
                <c:pt idx="0">
                  <c:v>Валовая прибыль экономики и валовые смешанные доходы в % к ВВП (правая шкала)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542007055281319E-3"/>
                  <c:y val="-4.8512763355758992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33.9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084014110562639E-3"/>
                  <c:y val="-8.08550300265568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33.0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27100352764066E-2"/>
                  <c:y val="-0.2102219745416222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32.</a:t>
                    </a:r>
                    <a:r>
                      <a:rPr lang="ru-RU" b="1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61774552090082E-2"/>
                  <c:y val="-3.77321492767014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34.2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03950986763516E-3"/>
                  <c:y val="-3.234184223717265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34.4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180669018427106E-3"/>
                  <c:y val="-5.390307039528776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34.5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542007055281319E-3"/>
                  <c:y val="-7.54642985534028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34.5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Лист1!$B$7:$H$7</c:f>
              <c:numCache>
                <c:formatCode>General</c:formatCode>
                <c:ptCount val="7"/>
                <c:pt idx="0">
                  <c:v>33.931469285019261</c:v>
                </c:pt>
                <c:pt idx="1">
                  <c:v>32.979403264234378</c:v>
                </c:pt>
                <c:pt idx="2">
                  <c:v>32.387261823465174</c:v>
                </c:pt>
                <c:pt idx="3">
                  <c:v>34.317694953669317</c:v>
                </c:pt>
                <c:pt idx="4">
                  <c:v>34.5945478156614</c:v>
                </c:pt>
                <c:pt idx="5">
                  <c:v>34.386995710708099</c:v>
                </c:pt>
                <c:pt idx="6">
                  <c:v>34.27894419916985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05312"/>
        <c:axId val="87803776"/>
      </c:lineChart>
      <c:catAx>
        <c:axId val="878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802240"/>
        <c:crosses val="autoZero"/>
        <c:auto val="1"/>
        <c:lblAlgn val="ctr"/>
        <c:lblOffset val="100"/>
        <c:noMultiLvlLbl val="0"/>
      </c:catAx>
      <c:valAx>
        <c:axId val="87802240"/>
        <c:scaling>
          <c:orientation val="minMax"/>
          <c:max val="100000"/>
        </c:scaling>
        <c:delete val="0"/>
        <c:axPos val="l"/>
        <c:numFmt formatCode="0" sourceLinked="0"/>
        <c:majorTickMark val="out"/>
        <c:minorTickMark val="none"/>
        <c:tickLblPos val="nextTo"/>
        <c:crossAx val="87800448"/>
        <c:crosses val="autoZero"/>
        <c:crossBetween val="between"/>
        <c:majorUnit val="20000"/>
        <c:minorUnit val="2000"/>
      </c:valAx>
      <c:valAx>
        <c:axId val="87803776"/>
        <c:scaling>
          <c:orientation val="minMax"/>
          <c:max val="35"/>
          <c:min val="30"/>
        </c:scaling>
        <c:delete val="0"/>
        <c:axPos val="r"/>
        <c:numFmt formatCode="General" sourceLinked="1"/>
        <c:majorTickMark val="out"/>
        <c:minorTickMark val="none"/>
        <c:tickLblPos val="nextTo"/>
        <c:crossAx val="87805312"/>
        <c:crosses val="max"/>
        <c:crossBetween val="between"/>
        <c:majorUnit val="1"/>
        <c:minorUnit val="0.1"/>
      </c:valAx>
      <c:catAx>
        <c:axId val="87805312"/>
        <c:scaling>
          <c:orientation val="minMax"/>
        </c:scaling>
        <c:delete val="1"/>
        <c:axPos val="b"/>
        <c:majorTickMark val="out"/>
        <c:minorTickMark val="none"/>
        <c:tickLblPos val="nextTo"/>
        <c:crossAx val="878037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9.9692174048554329E-3"/>
          <c:y val="0.76293811630415098"/>
          <c:w val="0.98838183258308376"/>
          <c:h val="0.237061883695849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32000875079694"/>
          <c:y val="1.9013698545483057E-2"/>
          <c:w val="0.88318270772362584"/>
          <c:h val="0.944772291750918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'ввп вклад'!$C$82</c:f>
              <c:strCache>
                <c:ptCount val="1"/>
                <c:pt idx="0">
                  <c:v>Расходы на конечное потребление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'ввп вклад'!$D$80:$H$80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вклад'!$D$82:$H$82</c:f>
              <c:numCache>
                <c:formatCode>General</c:formatCode>
                <c:ptCount val="5"/>
                <c:pt idx="0">
                  <c:v>0.64372010955813064</c:v>
                </c:pt>
                <c:pt idx="1">
                  <c:v>-4.7257304271471439</c:v>
                </c:pt>
                <c:pt idx="2">
                  <c:v>8.7287149075189446E-2</c:v>
                </c:pt>
                <c:pt idx="3">
                  <c:v>1.2179839047478369</c:v>
                </c:pt>
                <c:pt idx="4">
                  <c:v>1.3956716417190005</c:v>
                </c:pt>
              </c:numCache>
            </c:numRef>
          </c:val>
        </c:ser>
        <c:ser>
          <c:idx val="2"/>
          <c:order val="2"/>
          <c:tx>
            <c:strRef>
              <c:f>'ввп вклад'!$C$83</c:f>
              <c:strCache>
                <c:ptCount val="1"/>
                <c:pt idx="0">
                  <c:v>Валовое накопление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'ввп вклад'!$D$80:$H$80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вклад'!$D$83:$H$83</c:f>
              <c:numCache>
                <c:formatCode>General</c:formatCode>
                <c:ptCount val="5"/>
                <c:pt idx="0">
                  <c:v>-1.6495554950692795</c:v>
                </c:pt>
                <c:pt idx="1">
                  <c:v>-5.0548643846685923</c:v>
                </c:pt>
                <c:pt idx="2">
                  <c:v>0.83313243885935639</c:v>
                </c:pt>
                <c:pt idx="3">
                  <c:v>0.94805570718984811</c:v>
                </c:pt>
                <c:pt idx="4">
                  <c:v>1.1488074293683512</c:v>
                </c:pt>
              </c:numCache>
            </c:numRef>
          </c:val>
        </c:ser>
        <c:ser>
          <c:idx val="3"/>
          <c:order val="3"/>
          <c:tx>
            <c:strRef>
              <c:f>'ввп вклад'!$C$84</c:f>
              <c:strCache>
                <c:ptCount val="1"/>
                <c:pt idx="0">
                  <c:v>Чистый экспорт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'ввп вклад'!$D$80:$H$80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вклад'!$D$84:$H$84</c:f>
              <c:numCache>
                <c:formatCode>General</c:formatCode>
                <c:ptCount val="5"/>
                <c:pt idx="0">
                  <c:v>1.7504128663361003</c:v>
                </c:pt>
                <c:pt idx="1">
                  <c:v>5.8453843538532091</c:v>
                </c:pt>
                <c:pt idx="2">
                  <c:v>-0.18591872738505116</c:v>
                </c:pt>
                <c:pt idx="3">
                  <c:v>-0.27609632403416268</c:v>
                </c:pt>
                <c:pt idx="4">
                  <c:v>-0.13231848471025542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41504"/>
        <c:axId val="87943040"/>
      </c:barChart>
      <c:lineChart>
        <c:grouping val="standard"/>
        <c:varyColors val="0"/>
        <c:ser>
          <c:idx val="0"/>
          <c:order val="0"/>
          <c:tx>
            <c:strRef>
              <c:f>'ввп вклад'!$C$81</c:f>
              <c:strCache>
                <c:ptCount val="1"/>
                <c:pt idx="0">
                  <c:v>Валовой внутренний продукт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pPr>
              <a:solidFill>
                <a:srgbClr val="000000"/>
              </a:solidFill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4.3315470371170707E-2"/>
                  <c:y val="-2.452583072078519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-</a:t>
                    </a:r>
                    <a:r>
                      <a:rPr lang="en-US" b="1" dirty="0" smtClean="0"/>
                      <a:t>3.9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519471375855742"/>
                  <c:y val="-3.433616300909923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8067167726125394E-2"/>
                  <c:y val="-5.15044376304262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1.</a:t>
                    </a:r>
                    <a:r>
                      <a:rPr lang="ru-RU" b="1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845659524323909E-2"/>
                  <c:y val="-5.395682758572741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2.</a:t>
                    </a:r>
                    <a:r>
                      <a:rPr lang="ru-RU" b="1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'ввп вклад'!$D$80:$H$80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вклад'!$D$81:$H$81</c:f>
              <c:numCache>
                <c:formatCode>General</c:formatCode>
                <c:ptCount val="5"/>
                <c:pt idx="0">
                  <c:v>0.70000000000000284</c:v>
                </c:pt>
                <c:pt idx="1">
                  <c:v>-3.9094243987796373</c:v>
                </c:pt>
                <c:pt idx="2">
                  <c:v>0.73330675001712642</c:v>
                </c:pt>
                <c:pt idx="3">
                  <c:v>1.8720646497282667</c:v>
                </c:pt>
                <c:pt idx="4">
                  <c:v>2.3941022652416599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41504"/>
        <c:axId val="87943040"/>
      </c:lineChart>
      <c:catAx>
        <c:axId val="8794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87943040"/>
        <c:crosses val="autoZero"/>
        <c:auto val="1"/>
        <c:lblAlgn val="ctr"/>
        <c:lblOffset val="100"/>
        <c:noMultiLvlLbl val="0"/>
      </c:catAx>
      <c:valAx>
        <c:axId val="87943040"/>
        <c:scaling>
          <c:orientation val="minMax"/>
          <c:max val="6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crossAx val="87941504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1015584555428086"/>
          <c:y val="0.5963117785398595"/>
          <c:w val="0.58056226793761112"/>
          <c:h val="0.310923032535928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215841471375744E-2"/>
          <c:y val="1.9133962613593146E-2"/>
          <c:w val="0.89935247102075755"/>
          <c:h val="0.94441802257502916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'ввп вклад'!$C$88</c:f>
              <c:strCache>
                <c:ptCount val="1"/>
                <c:pt idx="0">
                  <c:v>Инвестиции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'ввп вклад'!$D$86:$H$86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вклад'!$D$88:$H$88</c:f>
              <c:numCache>
                <c:formatCode>General</c:formatCode>
                <c:ptCount val="5"/>
                <c:pt idx="0">
                  <c:v>-0.40792178831854287</c:v>
                </c:pt>
                <c:pt idx="1">
                  <c:v>-1.9416963896051969</c:v>
                </c:pt>
                <c:pt idx="2">
                  <c:v>-0.30429324796595059</c:v>
                </c:pt>
                <c:pt idx="3">
                  <c:v>0.39293368946538609</c:v>
                </c:pt>
                <c:pt idx="4">
                  <c:v>0.48691324072714109</c:v>
                </c:pt>
              </c:numCache>
            </c:numRef>
          </c:val>
        </c:ser>
        <c:ser>
          <c:idx val="2"/>
          <c:order val="2"/>
          <c:tx>
            <c:strRef>
              <c:f>'ввп вклад'!$C$89</c:f>
              <c:strCache>
                <c:ptCount val="1"/>
                <c:pt idx="0">
                  <c:v>Прочие потребления основного капитала</c:v>
                </c:pt>
              </c:strCache>
            </c:strRef>
          </c:tx>
          <c:spPr>
            <a:solidFill>
              <a:srgbClr val="D8D8D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'ввп вклад'!$D$86:$H$86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вклад'!$D$89:$H$89</c:f>
              <c:numCache>
                <c:formatCode>General</c:formatCode>
                <c:ptCount val="5"/>
                <c:pt idx="0">
                  <c:v>-2.1749730191029215E-2</c:v>
                </c:pt>
                <c:pt idx="1">
                  <c:v>-0.17962937179059812</c:v>
                </c:pt>
                <c:pt idx="2">
                  <c:v>-9.3350349101981922E-2</c:v>
                </c:pt>
                <c:pt idx="3">
                  <c:v>1.6178018460655141E-2</c:v>
                </c:pt>
                <c:pt idx="4">
                  <c:v>2.0047381042686052E-2</c:v>
                </c:pt>
              </c:numCache>
            </c:numRef>
          </c:val>
        </c:ser>
        <c:ser>
          <c:idx val="3"/>
          <c:order val="3"/>
          <c:tx>
            <c:strRef>
              <c:f>'ввп вклад'!$C$90</c:f>
              <c:strCache>
                <c:ptCount val="1"/>
                <c:pt idx="0">
                  <c:v>Изменение запасов МОС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'ввп вклад'!$D$86:$H$86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вклад'!$D$90:$H$90</c:f>
              <c:numCache>
                <c:formatCode>General</c:formatCode>
                <c:ptCount val="5"/>
                <c:pt idx="0">
                  <c:v>-1.1130746919087973</c:v>
                </c:pt>
                <c:pt idx="1">
                  <c:v>-2.9335386232727969</c:v>
                </c:pt>
                <c:pt idx="2">
                  <c:v>1.2307760359272895</c:v>
                </c:pt>
                <c:pt idx="3">
                  <c:v>0.53894399926380565</c:v>
                </c:pt>
                <c:pt idx="4">
                  <c:v>0.6418468075985222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28832"/>
        <c:axId val="89930368"/>
      </c:barChart>
      <c:lineChart>
        <c:grouping val="standard"/>
        <c:varyColors val="0"/>
        <c:ser>
          <c:idx val="0"/>
          <c:order val="0"/>
          <c:tx>
            <c:strRef>
              <c:f>'ввп вклад'!$C$87</c:f>
              <c:strCache>
                <c:ptCount val="1"/>
                <c:pt idx="0">
                  <c:v>Валовое накопление</c:v>
                </c:pt>
              </c:strCache>
            </c:strRef>
          </c:tx>
          <c:spPr>
            <a:ln w="38100"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</c:spPr>
          </c:marker>
          <c:dLbls>
            <c:dLbl>
              <c:idx val="0"/>
              <c:layout>
                <c:manualLayout>
                  <c:x val="-9.1106655655319016E-2"/>
                  <c:y val="2.480436452650356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669900"/>
                        </a:solidFill>
                      </a:rPr>
                      <a:t>-</a:t>
                    </a:r>
                    <a:r>
                      <a:rPr lang="en-US" b="1" dirty="0" smtClean="0">
                        <a:solidFill>
                          <a:srgbClr val="669900"/>
                        </a:solidFill>
                      </a:rPr>
                      <a:t>1.6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976962689748467E-2"/>
                  <c:y val="2.72724604992899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669900"/>
                        </a:solidFill>
                      </a:rPr>
                      <a:t>-</a:t>
                    </a:r>
                    <a:r>
                      <a:rPr lang="en-US" b="1" dirty="0" smtClean="0">
                        <a:solidFill>
                          <a:srgbClr val="669900"/>
                        </a:solidFill>
                      </a:rPr>
                      <a:t>5.</a:t>
                    </a:r>
                    <a:r>
                      <a:rPr lang="ru-RU" b="1" dirty="0" smtClean="0">
                        <a:solidFill>
                          <a:srgbClr val="669900"/>
                        </a:solidFill>
                      </a:rPr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080774713087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669900"/>
                        </a:solidFill>
                      </a:rPr>
                      <a:t>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651308459832313E-2"/>
                  <c:y val="-3.20852476462235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669900"/>
                        </a:solidFill>
                      </a:rPr>
                      <a:t>0.9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94539448355828E-2"/>
                  <c:y val="-3.45533436190099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669900"/>
                        </a:solidFill>
                      </a:rPr>
                      <a:t>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6699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'ввп вклад'!$D$86:$H$86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'ввп вклад'!$D$87:$H$87</c:f>
              <c:numCache>
                <c:formatCode>General</c:formatCode>
                <c:ptCount val="5"/>
                <c:pt idx="0">
                  <c:v>-1.6495554950692795</c:v>
                </c:pt>
                <c:pt idx="1">
                  <c:v>-5.0548643846685923</c:v>
                </c:pt>
                <c:pt idx="2">
                  <c:v>0.83313243885935639</c:v>
                </c:pt>
                <c:pt idx="3">
                  <c:v>0.94805570718984811</c:v>
                </c:pt>
                <c:pt idx="4">
                  <c:v>1.1488074293683512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28832"/>
        <c:axId val="89930368"/>
      </c:lineChart>
      <c:catAx>
        <c:axId val="8992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89930368"/>
        <c:crosses val="autoZero"/>
        <c:auto val="1"/>
        <c:lblAlgn val="ctr"/>
        <c:lblOffset val="100"/>
        <c:noMultiLvlLbl val="0"/>
      </c:catAx>
      <c:valAx>
        <c:axId val="89930368"/>
        <c:scaling>
          <c:orientation val="minMax"/>
          <c:min val="-6"/>
        </c:scaling>
        <c:delete val="0"/>
        <c:axPos val="l"/>
        <c:numFmt formatCode="General" sourceLinked="1"/>
        <c:majorTickMark val="out"/>
        <c:minorTickMark val="none"/>
        <c:tickLblPos val="nextTo"/>
        <c:crossAx val="89928832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1871192884159331"/>
          <c:y val="0.49694684867870387"/>
          <c:w val="0.57852726341127581"/>
          <c:h val="0.3721227618962961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Норма сбережения (в % к ВВП)</c:v>
                </c:pt>
              </c:strCache>
            </c:strRef>
          </c:tx>
          <c:spPr>
            <a:ln w="38100" cap="rnd">
              <a:solidFill>
                <a:srgbClr val="4F81BD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Лист1!$C$4:$I$4</c:f>
              <c:numCache>
                <c:formatCode>General</c:formatCode>
                <c:ptCount val="7"/>
                <c:pt idx="0">
                  <c:v>27.2</c:v>
                </c:pt>
                <c:pt idx="1">
                  <c:v>23.2</c:v>
                </c:pt>
                <c:pt idx="2">
                  <c:v>22.9</c:v>
                </c:pt>
                <c:pt idx="3">
                  <c:v>22.7</c:v>
                </c:pt>
                <c:pt idx="4">
                  <c:v>23.6</c:v>
                </c:pt>
                <c:pt idx="5">
                  <c:v>24.8</c:v>
                </c:pt>
                <c:pt idx="6">
                  <c:v>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Норма накопления (в % к ВВП)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Лист1!$C$3:$I$3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Лист1!$C$5:$I$5</c:f>
              <c:numCache>
                <c:formatCode>General</c:formatCode>
                <c:ptCount val="7"/>
                <c:pt idx="0">
                  <c:v>24.9</c:v>
                </c:pt>
                <c:pt idx="1">
                  <c:v>22.8</c:v>
                </c:pt>
                <c:pt idx="2">
                  <c:v>20.3</c:v>
                </c:pt>
                <c:pt idx="3">
                  <c:v>17.399999999999999</c:v>
                </c:pt>
                <c:pt idx="4">
                  <c:v>19.8</c:v>
                </c:pt>
                <c:pt idx="5">
                  <c:v>20.7</c:v>
                </c:pt>
                <c:pt idx="6">
                  <c:v>21.6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885504"/>
        <c:axId val="130887040"/>
      </c:lineChart>
      <c:catAx>
        <c:axId val="1308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0887040"/>
        <c:crosses val="autoZero"/>
        <c:auto val="1"/>
        <c:lblAlgn val="ctr"/>
        <c:lblOffset val="100"/>
        <c:noMultiLvlLbl val="0"/>
      </c:catAx>
      <c:valAx>
        <c:axId val="130887040"/>
        <c:scaling>
          <c:orientation val="minMax"/>
          <c:min val="1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088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2000"/>
            </a:pPr>
            <a:r>
              <a:rPr lang="ru-RU" sz="2000"/>
              <a:t>Склонность к инвестированию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486198851468606E-2"/>
          <c:y val="0.10034396497811134"/>
          <c:w val="0.84453750967026897"/>
          <c:h val="0.6165968871227174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Лист1!$B$28</c:f>
              <c:strCache>
                <c:ptCount val="1"/>
                <c:pt idx="0">
                  <c:v>Чистое кредитование (+) / чистое заимствование (-) внутренней экономики, в % к ВВП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Лист1!$C$26:$I$26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2.1</c:v>
                </c:pt>
                <c:pt idx="1">
                  <c:v>0.4</c:v>
                </c:pt>
                <c:pt idx="2">
                  <c:v>-0.1</c:v>
                </c:pt>
                <c:pt idx="3">
                  <c:v>5.3</c:v>
                </c:pt>
                <c:pt idx="4">
                  <c:v>3.8</c:v>
                </c:pt>
                <c:pt idx="5">
                  <c:v>4.0999999999999996</c:v>
                </c:pt>
                <c:pt idx="6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1225856"/>
        <c:axId val="131224320"/>
      </c:barChart>
      <c:lineChart>
        <c:grouping val="standard"/>
        <c:varyColors val="0"/>
        <c:ser>
          <c:idx val="0"/>
          <c:order val="0"/>
          <c:tx>
            <c:strRef>
              <c:f>Лист1!$B$27</c:f>
              <c:strCache>
                <c:ptCount val="1"/>
                <c:pt idx="0">
                  <c:v>Использование внутренних сбережений на накопление, % - левая шкала</c:v>
                </c:pt>
              </c:strCache>
            </c:strRef>
          </c:tx>
          <c:spPr>
            <a:ln w="38100" cap="rnd">
              <a:solidFill>
                <a:srgbClr val="4F81BD"/>
              </a:solidFill>
              <a:round/>
            </a:ln>
            <a:effectLst/>
          </c:spPr>
          <c:marker>
            <c:symbol val="none"/>
          </c:marker>
          <c:cat>
            <c:numRef>
              <c:f>Лист1!$C$26:$I$26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Лист1!$C$27:$I$27</c:f>
              <c:numCache>
                <c:formatCode>General</c:formatCode>
                <c:ptCount val="7"/>
                <c:pt idx="0" formatCode="0">
                  <c:v>80.599999999999994</c:v>
                </c:pt>
                <c:pt idx="1">
                  <c:v>94</c:v>
                </c:pt>
                <c:pt idx="2">
                  <c:v>90</c:v>
                </c:pt>
                <c:pt idx="3">
                  <c:v>76</c:v>
                </c:pt>
                <c:pt idx="4">
                  <c:v>84</c:v>
                </c:pt>
                <c:pt idx="5">
                  <c:v>84</c:v>
                </c:pt>
                <c:pt idx="6">
                  <c:v>84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12800"/>
        <c:axId val="131214336"/>
      </c:lineChart>
      <c:catAx>
        <c:axId val="13121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31214336"/>
        <c:crosses val="autoZero"/>
        <c:auto val="1"/>
        <c:lblAlgn val="ctr"/>
        <c:lblOffset val="100"/>
        <c:noMultiLvlLbl val="0"/>
      </c:catAx>
      <c:valAx>
        <c:axId val="131214336"/>
        <c:scaling>
          <c:orientation val="minMax"/>
          <c:max val="95"/>
          <c:min val="7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1212800"/>
        <c:crosses val="autoZero"/>
        <c:crossBetween val="between"/>
      </c:valAx>
      <c:valAx>
        <c:axId val="131224320"/>
        <c:scaling>
          <c:orientation val="minMax"/>
          <c:min val="-0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1225856"/>
        <c:crosses val="max"/>
        <c:crossBetween val="between"/>
      </c:valAx>
      <c:catAx>
        <c:axId val="13122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224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52478077148514E-2"/>
          <c:y val="0.81343215760092824"/>
          <c:w val="0.95921334411119075"/>
          <c:h val="0.1628515121183600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843059400827954E-2"/>
          <c:y val="6.6197072437528828E-2"/>
          <c:w val="0.91956521739130437"/>
          <c:h val="0.843383142946167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Производительность труда</c:v>
                </c:pt>
              </c:strCache>
            </c:strRef>
          </c:tx>
          <c:spPr>
            <a:ln w="50800">
              <a:solidFill>
                <a:srgbClr val="4F81BD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4F81BD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4.7424972211930316E-2"/>
                  <c:y val="-5.2060737527114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302334197851057E-2"/>
                  <c:y val="3.181489515545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921822897369395E-3"/>
                  <c:y val="2.892263195950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90700259355317E-2"/>
                  <c:y val="-3.470715835140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856243052982586E-2"/>
                  <c:y val="-4.049168474331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640607632456465E-2"/>
                  <c:y val="-5.2060737527114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223045572434235E-2"/>
                  <c:y val="-6.652205350686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604668395702113E-2"/>
                  <c:y val="-4.9168474331164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4F81B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Sheet1!$B$2:$J$2</c:f>
              <c:numCache>
                <c:formatCode>0.0</c:formatCode>
                <c:ptCount val="9"/>
                <c:pt idx="0">
                  <c:v>100</c:v>
                </c:pt>
                <c:pt idx="1">
                  <c:v>103.8</c:v>
                </c:pt>
                <c:pt idx="2">
                  <c:v>106.914</c:v>
                </c:pt>
                <c:pt idx="3">
                  <c:v>108.94536600000001</c:v>
                </c:pt>
                <c:pt idx="4">
                  <c:v>109.816928928</c:v>
                </c:pt>
                <c:pt idx="5">
                  <c:v>106.20379420256906</c:v>
                </c:pt>
                <c:pt idx="6">
                  <c:v>107.17855738072571</c:v>
                </c:pt>
                <c:pt idx="7">
                  <c:v>109.41099442077322</c:v>
                </c:pt>
                <c:pt idx="8">
                  <c:v>112.41902389428229</c:v>
                </c:pt>
              </c:numCache>
            </c:numRef>
          </c:val>
          <c:smooth val="1"/>
        </c:ser>
        <c:ser>
          <c:idx val="20"/>
          <c:order val="1"/>
          <c:tx>
            <c:strRef>
              <c:f>Sheet1!$A$3</c:f>
              <c:strCache>
                <c:ptCount val="1"/>
                <c:pt idx="0">
                  <c:v>Реальная заработная плата в частном секторе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1"/>
              <c:layout>
                <c:manualLayout>
                  <c:x val="-8.4846239347906638E-2"/>
                  <c:y val="-3.77440347071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565024082993701E-2"/>
                  <c:y val="-5.220535068691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850860482009848E-2"/>
                  <c:y val="-2.3282718727404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Sheet1!$B$3:$J$3</c:f>
              <c:numCache>
                <c:formatCode>0.0</c:formatCode>
                <c:ptCount val="9"/>
                <c:pt idx="0">
                  <c:v>100</c:v>
                </c:pt>
                <c:pt idx="1">
                  <c:v>102.93354126165117</c:v>
                </c:pt>
                <c:pt idx="2">
                  <c:v>108.63530633827116</c:v>
                </c:pt>
                <c:pt idx="3">
                  <c:v>111.06288732782976</c:v>
                </c:pt>
                <c:pt idx="4">
                  <c:v>112.2952294111292</c:v>
                </c:pt>
                <c:pt idx="5">
                  <c:v>103.84580613594369</c:v>
                </c:pt>
                <c:pt idx="6">
                  <c:v>104.38409002327705</c:v>
                </c:pt>
                <c:pt idx="7">
                  <c:v>106.64619156152972</c:v>
                </c:pt>
                <c:pt idx="8">
                  <c:v>110.56781524357275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841280"/>
        <c:axId val="137957760"/>
      </c:lineChart>
      <c:catAx>
        <c:axId val="13784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7957760"/>
        <c:crossesAt val="0"/>
        <c:auto val="1"/>
        <c:lblAlgn val="ctr"/>
        <c:lblOffset val="100"/>
        <c:noMultiLvlLbl val="0"/>
      </c:catAx>
      <c:valAx>
        <c:axId val="1379577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2010 г.=100%</a:t>
                </a:r>
              </a:p>
            </c:rich>
          </c:tx>
          <c:layout>
            <c:manualLayout>
              <c:xMode val="edge"/>
              <c:yMode val="edge"/>
              <c:x val="8.3108778069407984E-3"/>
              <c:y val="1.2050766381475043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7841280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9970463692038498"/>
          <c:y val="0.7226762563770438"/>
          <c:w val="0.60869559638378534"/>
          <c:h val="0.16074672484121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596"/>
            </a:pPr>
            <a:r>
              <a:rPr lang="ru-RU" sz="1598" dirty="0" smtClean="0"/>
              <a:t> </a:t>
            </a:r>
            <a:r>
              <a:rPr lang="ru-RU" sz="1598" dirty="0"/>
              <a:t>(в ценах 2010 года)</a:t>
            </a:r>
          </a:p>
        </c:rich>
      </c:tx>
      <c:layout>
        <c:manualLayout>
          <c:xMode val="edge"/>
          <c:yMode val="edge"/>
          <c:x val="0.68578858816736976"/>
          <c:y val="9.4281143297010983E-2"/>
        </c:manualLayout>
      </c:layout>
      <c:overlay val="0"/>
      <c:spPr>
        <a:noFill/>
        <a:ln w="2536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1288497844652"/>
          <c:y val="4.5803978541327998E-2"/>
          <c:w val="0.88396062992125979"/>
          <c:h val="0.63593710931332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Слайды!$C$5</c:f>
              <c:strCache>
                <c:ptCount val="1"/>
                <c:pt idx="0">
                  <c:v>2015 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Слайды!$B$8:$B$10</c:f>
              <c:strCache>
                <c:ptCount val="3"/>
                <c:pt idx="0">
                  <c:v>Топливно-энергетические товары </c:v>
                </c:pt>
                <c:pt idx="1">
                  <c:v>Нетопливный экспорт</c:v>
                </c:pt>
                <c:pt idx="2">
                  <c:v>Машины и оборудование</c:v>
                </c:pt>
              </c:strCache>
            </c:strRef>
          </c:cat>
          <c:val>
            <c:numRef>
              <c:f>Слайды!$C$8:$C$10</c:f>
              <c:numCache>
                <c:formatCode>0.0</c:formatCode>
                <c:ptCount val="3"/>
                <c:pt idx="0">
                  <c:v>66.154064156527696</c:v>
                </c:pt>
                <c:pt idx="1">
                  <c:v>33.845935843472311</c:v>
                </c:pt>
                <c:pt idx="2">
                  <c:v>5.0199239597249408</c:v>
                </c:pt>
              </c:numCache>
            </c:numRef>
          </c:val>
        </c:ser>
        <c:ser>
          <c:idx val="1"/>
          <c:order val="1"/>
          <c:tx>
            <c:strRef>
              <c:f>Слайды!$D$5:$D$6</c:f>
              <c:strCache>
                <c:ptCount val="2"/>
                <c:pt idx="0">
                  <c:v>2018 </c:v>
                </c:pt>
                <c:pt idx="1">
                  <c:v>базовый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Слайды!$B$8:$B$10</c:f>
              <c:strCache>
                <c:ptCount val="3"/>
                <c:pt idx="0">
                  <c:v>Топливно-энергетические товары </c:v>
                </c:pt>
                <c:pt idx="1">
                  <c:v>Нетопливный экспорт</c:v>
                </c:pt>
                <c:pt idx="2">
                  <c:v>Машины и оборудование</c:v>
                </c:pt>
              </c:strCache>
            </c:strRef>
          </c:cat>
          <c:val>
            <c:numRef>
              <c:f>Слайды!$D$8:$D$10</c:f>
              <c:numCache>
                <c:formatCode>0.0</c:formatCode>
                <c:ptCount val="3"/>
                <c:pt idx="0">
                  <c:v>64.140105648860015</c:v>
                </c:pt>
                <c:pt idx="1">
                  <c:v>35.859894351139992</c:v>
                </c:pt>
                <c:pt idx="2">
                  <c:v>5.3527658763583519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33184"/>
        <c:axId val="143534720"/>
      </c:barChart>
      <c:catAx>
        <c:axId val="1435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398"/>
            </a:pPr>
            <a:endParaRPr lang="ru-RU"/>
          </a:p>
        </c:txPr>
        <c:crossAx val="143534720"/>
        <c:crosses val="autoZero"/>
        <c:auto val="1"/>
        <c:lblAlgn val="ctr"/>
        <c:lblOffset val="100"/>
        <c:noMultiLvlLbl val="0"/>
      </c:catAx>
      <c:valAx>
        <c:axId val="14353472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9511">
            <a:noFill/>
          </a:ln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43533184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layout>
        <c:manualLayout>
          <c:xMode val="edge"/>
          <c:yMode val="edge"/>
          <c:x val="0.14552468677264396"/>
          <c:y val="0.87593671629735592"/>
          <c:w val="0.70895062645471207"/>
          <c:h val="0.1234192118403515"/>
        </c:manualLayout>
      </c:layout>
      <c:overlay val="0"/>
      <c:spPr>
        <a:noFill/>
        <a:ln w="25363">
          <a:noFill/>
        </a:ln>
      </c:spPr>
      <c:txPr>
        <a:bodyPr rot="0" vert="horz"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0.55592</cdr:x>
      <cdr:y>0.25792</cdr:y>
    </cdr:from>
    <cdr:to>
      <cdr:x>0.72488</cdr:x>
      <cdr:y>0.34732</cdr:y>
    </cdr:to>
    <cdr:sp macro="" textlink="">
      <cdr:nvSpPr>
        <cdr:cNvPr id="2050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8509" y="1028006"/>
          <a:ext cx="1336806" cy="356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 курс рубля</a:t>
          </a:r>
        </a:p>
      </cdr:txBody>
    </cdr:sp>
  </cdr:relSizeAnchor>
  <cdr:relSizeAnchor xmlns:cdr="http://schemas.openxmlformats.org/drawingml/2006/chartDrawing">
    <cdr:from>
      <cdr:x>0.49435</cdr:x>
      <cdr:y>0.47078</cdr:y>
    </cdr:from>
    <cdr:to>
      <cdr:x>0.7141</cdr:x>
      <cdr:y>0.56028</cdr:y>
    </cdr:to>
    <cdr:sp macro="" textlink="">
      <cdr:nvSpPr>
        <cdr:cNvPr id="2051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6030" y="1585506"/>
          <a:ext cx="1703070" cy="2974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контрсанкции</a:t>
          </a:r>
        </a:p>
      </cdr:txBody>
    </cdr:sp>
  </cdr:relSizeAnchor>
  <cdr:relSizeAnchor xmlns:cdr="http://schemas.openxmlformats.org/drawingml/2006/chartDrawing">
    <cdr:from>
      <cdr:x>0.47982</cdr:x>
      <cdr:y>0.68359</cdr:y>
    </cdr:from>
    <cdr:to>
      <cdr:x>0.72869</cdr:x>
      <cdr:y>0.77844</cdr:y>
    </cdr:to>
    <cdr:sp macro="" textlink="">
      <cdr:nvSpPr>
        <cdr:cNvPr id="205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62680" y="2231044"/>
          <a:ext cx="1929765" cy="3148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2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прочие факторы</a:t>
          </a:r>
        </a:p>
      </cdr:txBody>
    </cdr:sp>
  </cdr:relSizeAnchor>
  <cdr:relSizeAnchor xmlns:cdr="http://schemas.openxmlformats.org/drawingml/2006/chartDrawing">
    <cdr:from>
      <cdr:x>0.02198</cdr:x>
      <cdr:y>0.04568</cdr:y>
    </cdr:from>
    <cdr:to>
      <cdr:x>0.05781</cdr:x>
      <cdr:y>0.82851</cdr:y>
    </cdr:to>
    <cdr:sp macro="" textlink="">
      <cdr:nvSpPr>
        <cdr:cNvPr id="2053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005" y="174273"/>
          <a:ext cx="262890" cy="26003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50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Прирост  цен в % (г/г)</a:t>
          </a:r>
        </a:p>
      </cdr:txBody>
    </cdr:sp>
  </cdr:relSizeAnchor>
  <cdr:relSizeAnchor xmlns:cdr="http://schemas.openxmlformats.org/drawingml/2006/chartDrawing">
    <cdr:from>
      <cdr:x>0.57412</cdr:x>
      <cdr:y>0.56504</cdr:y>
    </cdr:from>
    <cdr:to>
      <cdr:x>0.94687</cdr:x>
      <cdr:y>0.65554</cdr:y>
    </cdr:to>
    <cdr:sp macro="" textlink="">
      <cdr:nvSpPr>
        <cdr:cNvPr id="30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2525" y="2252142"/>
          <a:ext cx="2949235" cy="3607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32004" rIns="36576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ru-RU" sz="1500" b="0" i="1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среднесрочная цель по инфляции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938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51278" y="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938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C8D05-9334-4E61-94A0-870E0D11C1F2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1" y="937895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938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51278" y="937895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7902">
              <a:defRPr/>
            </a:lvl1pPr>
          </a:lstStyle>
          <a:p>
            <a:fld id="{88276565-88C3-4BA2-BEA5-827775868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1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938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 bwMode="auto">
          <a:xfrm>
            <a:off x="3851278" y="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938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15D225-B37D-498C-BBBB-6CB371AC17C4}" type="datetimeFigureOut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anchor="ctr"/>
          <a:lstStyle>
            <a:extLst/>
          </a:lstStyle>
          <a:p>
            <a:pPr lvl="0"/>
            <a:endParaRPr lang="ru-RU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691064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937895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9384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51278" y="9378953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09" tIns="45454" rIns="90909" bIns="45454" numCol="1" anchor="t" anchorCtr="0" compatLnSpc="1">
            <a:prstTxWarp prst="textNoShape">
              <a:avLst/>
            </a:prstTxWarp>
          </a:bodyPr>
          <a:lstStyle>
            <a:lvl1pPr defTabSz="907902">
              <a:defRPr/>
            </a:lvl1pPr>
          </a:lstStyle>
          <a:p>
            <a:fld id="{D83D1271-52DB-4C12-9BB4-E4991FE83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117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613" indent="-285254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604" indent="-227884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371" indent="-227884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732" indent="-227884" defTabSz="9067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84" indent="-227884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639" indent="-227884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2593" indent="-227884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547" indent="-227884" defTabSz="9067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8374F-324E-4A3A-9C03-4BF9DA517560}" type="slidenum">
              <a:rPr lang="ru-RU" altLang="ru-RU" sz="18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152" y="9378951"/>
            <a:ext cx="294693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FF4147-B07C-4CC5-B172-8EF759DEB053}" type="slidenum">
              <a:rPr kumimoji="0"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kumimoji="0" lang="ru-RU" altLang="ru-RU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50744" y="9380539"/>
            <a:ext cx="294534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16" tIns="45758" rIns="91516" bIns="45758" anchor="b"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745770-5F84-4330-891F-EECFB962C1FA}" type="slidenum">
              <a:rPr kumimoji="0" lang="ru-RU" altLang="ru-RU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35538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41" y="4689476"/>
            <a:ext cx="5435594" cy="457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4" rIns="91409" bIns="45704" anchor="ctr"/>
          <a:lstStyle/>
          <a:p>
            <a:endParaRPr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0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276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00F62F-3EBA-4BB2-9EFC-3A9AECA17A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19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478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E2854D-7442-4F35-9849-BA8632737C2F}" type="datetime1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BE3436A-9123-4D0F-9DE4-DF9099198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68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0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004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95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624736" cy="5620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62473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4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3384376" cy="56207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338437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340768"/>
            <a:ext cx="3528392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18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624736" cy="5620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0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5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A29D6B-7C70-4021-9189-11D3320027FB}" type="datetime1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6C6A318-C0C3-44AE-99C4-6663BD1839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6624736" cy="43924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66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4A3C2E-9AB1-4941-AF79-F1FD84918D19}" type="datetime1">
              <a:rPr lang="ru-RU"/>
              <a:pPr>
                <a:defRPr/>
              </a:pPr>
              <a:t>19.10.2015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86183B-9CB9-4FEF-A1E0-FBC76E72EB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77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412875"/>
            <a:ext cx="6624637" cy="561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509714"/>
            <a:ext cx="8274051" cy="1322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06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8013" cy="15684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8013" cy="438785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D7D6C87-0C68-4540-90B1-263A84853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29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0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0538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756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0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6923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79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0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4727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56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19672" y="3284984"/>
            <a:ext cx="7128792" cy="648072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691680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48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128792" cy="5620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3384376" cy="42813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412776"/>
            <a:ext cx="3528392" cy="42813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28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94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4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1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624736" cy="5620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662473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5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3384376" cy="56207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3384376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148064" y="1340768"/>
            <a:ext cx="3528392" cy="428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50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624736" cy="5620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6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5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04813"/>
            <a:ext cx="47577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9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549275"/>
            <a:ext cx="66246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398588"/>
            <a:ext cx="66246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2275" y="12684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8305800" y="6453188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2E76F78-A723-48F4-95AB-18EC26BD0139}" type="slidenum">
              <a:rPr lang="ru-RU" altLang="ru-RU" sz="1200" b="1">
                <a:solidFill>
                  <a:srgbClr val="FFFFFF"/>
                </a:solidFill>
              </a:rPr>
              <a:pPr algn="r" eaLnBrk="1" hangingPunct="1"/>
              <a:t>‹#›</a:t>
            </a:fld>
            <a:endParaRPr lang="ru-RU" altLang="ru-RU" sz="1200" b="1">
              <a:solidFill>
                <a:srgbClr val="FFFFFF"/>
              </a:solidFill>
            </a:endParaRPr>
          </a:p>
        </p:txBody>
      </p:sp>
      <p:pic>
        <p:nvPicPr>
          <p:cNvPr id="2054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61877" r="558" b="1480"/>
          <a:stretch>
            <a:fillRect/>
          </a:stretch>
        </p:blipFill>
        <p:spPr bwMode="auto">
          <a:xfrm>
            <a:off x="287338" y="620713"/>
            <a:ext cx="2555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287338" y="325438"/>
            <a:ext cx="2449512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smtClean="0">
                <a:solidFill>
                  <a:schemeClr val="bg1"/>
                </a:solidFill>
                <a:latin typeface="Constantia" pitchFamily="18" charset="0"/>
              </a:rPr>
              <a:t>Минэкономразвития России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3" r:id="rId1"/>
    <p:sldLayoutId id="2147486494" r:id="rId2"/>
    <p:sldLayoutId id="2147486495" r:id="rId3"/>
    <p:sldLayoutId id="214748649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92275" y="981075"/>
            <a:ext cx="7200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8305800" y="6453188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3031CB-EADD-4388-A472-1BB8E1C21807}" type="slidenum">
              <a:rPr lang="ru-RU" altLang="ru-RU" sz="1200" b="1">
                <a:solidFill>
                  <a:srgbClr val="7F7F7F"/>
                </a:solidFill>
                <a:latin typeface="Constantia" panose="02030602050306030303" pitchFamily="18" charset="0"/>
              </a:rPr>
              <a:pPr algn="r" eaLnBrk="1" hangingPunct="1"/>
              <a:t>‹#›</a:t>
            </a:fld>
            <a:endParaRPr lang="ru-RU" altLang="ru-RU" sz="1200" b="1">
              <a:solidFill>
                <a:srgbClr val="7F7F7F"/>
              </a:solidFill>
              <a:latin typeface="Constantia" panose="0203060205030603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15" r:id="rId5"/>
    <p:sldLayoutId id="2147486501" r:id="rId6"/>
    <p:sldLayoutId id="2147486524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692275" y="981075"/>
            <a:ext cx="72009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0" y="6453188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B0322E9-82C2-4051-B5AD-8378A47A3D37}" type="slidenum">
              <a:rPr lang="ru-RU" altLang="ru-RU" sz="1200" b="1">
                <a:solidFill>
                  <a:srgbClr val="7F7F7F"/>
                </a:solidFill>
                <a:latin typeface="Constantia" panose="02030602050306030303" pitchFamily="18" charset="0"/>
              </a:rPr>
              <a:pPr algn="r" eaLnBrk="1" hangingPunct="1"/>
              <a:t>‹#›</a:t>
            </a:fld>
            <a:endParaRPr lang="ru-RU" altLang="ru-RU" sz="1200" b="1">
              <a:solidFill>
                <a:srgbClr val="7F7F7F"/>
              </a:solidFill>
              <a:latin typeface="Constantia" panose="0203060205030603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4" r:id="rId1"/>
    <p:sldLayoutId id="2147486505" r:id="rId2"/>
    <p:sldLayoutId id="2147486506" r:id="rId3"/>
    <p:sldLayoutId id="2147486507" r:id="rId4"/>
    <p:sldLayoutId id="2147486517" r:id="rId5"/>
    <p:sldLayoutId id="2147486518" r:id="rId6"/>
    <p:sldLayoutId id="2147486508" r:id="rId7"/>
    <p:sldLayoutId id="2147486519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09" r:id="rId1"/>
    <p:sldLayoutId id="214748651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1" r:id="rId1"/>
    <p:sldLayoutId id="214748651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ShadrinAJU.AD\Desktop\Фирменный стиль\гербовый блок_horisontal_lef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7038"/>
            <a:ext cx="39608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7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2" r:id="rId1"/>
    <p:sldLayoutId id="2147486523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594928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Constantia" pitchFamily="18" charset="0"/>
                <a:cs typeface="Arial" charset="0"/>
              </a:rPr>
              <a:t>Октябрь 2015 </a:t>
            </a:r>
            <a:endParaRPr lang="ru-RU" sz="2000" b="1" dirty="0">
              <a:solidFill>
                <a:srgbClr val="FFFFFF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3"/>
            <a:ext cx="8784976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onstantia" panose="02030602050306030303" pitchFamily="18" charset="0"/>
                <a:ea typeface="Calibri"/>
                <a:cs typeface="Times New Roman"/>
              </a:rPr>
              <a:t>Прогноз социально-экономического развития Российской Федерации на 2016 год и на плановый период 2017-2018 годов</a:t>
            </a:r>
            <a:endParaRPr lang="ru-RU" sz="24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476250"/>
            <a:ext cx="5111750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358775" defTabSz="457200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mtClean="0">
                <a:latin typeface="Times New Roman" panose="02020603050405020304" pitchFamily="18" charset="0"/>
                <a:ea typeface="Gulim" panose="020B0600000101010101" pitchFamily="34" charset="-127"/>
                <a:cs typeface="Gulim" panose="020B0600000101010101" pitchFamily="34" charset="-127"/>
              </a:rPr>
              <a:t>Структура использования ВВП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23850" y="5949950"/>
            <a:ext cx="8280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экономики к сокращению доходов позволит при снижающемся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потреблении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инвестиционные ресурсы.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0586"/>
              </p:ext>
            </p:extLst>
          </p:nvPr>
        </p:nvGraphicFramePr>
        <p:xfrm>
          <a:off x="323850" y="1052513"/>
          <a:ext cx="8280398" cy="4752752"/>
        </p:xfrm>
        <a:graphic>
          <a:graphicData uri="http://schemas.openxmlformats.org/drawingml/2006/table">
            <a:tbl>
              <a:tblPr/>
              <a:tblGrid>
                <a:gridCol w="4081148"/>
                <a:gridCol w="839850"/>
                <a:gridCol w="839850"/>
                <a:gridCol w="839850"/>
                <a:gridCol w="839850"/>
                <a:gridCol w="839850"/>
              </a:tblGrid>
              <a:tr h="83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элементов использования ВВП, 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текущих ценах</a:t>
                      </a:r>
                    </a:p>
                  </a:txBody>
                  <a:tcPr marL="9161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0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внутренний продукт</a:t>
                      </a:r>
                    </a:p>
                  </a:txBody>
                  <a:tcPr marL="9161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077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конечное потребление</a:t>
                      </a:r>
                    </a:p>
                  </a:txBody>
                  <a:tcPr marL="109935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73.9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4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Домашних хозяйств</a:t>
                      </a:r>
                    </a:p>
                  </a:txBody>
                  <a:tcPr marL="219871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54.3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609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управления</a:t>
                      </a:r>
                    </a:p>
                  </a:txBody>
                  <a:tcPr marL="219871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706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Валовое накопление</a:t>
                      </a:r>
                    </a:p>
                  </a:txBody>
                  <a:tcPr marL="109935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20.3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649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экспорт</a:t>
                      </a:r>
                    </a:p>
                  </a:txBody>
                  <a:tcPr marL="109935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33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Статистическое расхождение</a:t>
                      </a:r>
                    </a:p>
                  </a:txBody>
                  <a:tcPr marL="109935" marR="9161" marT="91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</a:t>
                      </a: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1" marR="9161" marT="91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67983"/>
              </p:ext>
            </p:extLst>
          </p:nvPr>
        </p:nvGraphicFramePr>
        <p:xfrm>
          <a:off x="539552" y="1196752"/>
          <a:ext cx="8064897" cy="4896546"/>
        </p:xfrm>
        <a:graphic>
          <a:graphicData uri="http://schemas.openxmlformats.org/drawingml/2006/table">
            <a:tbl>
              <a:tblPr/>
              <a:tblGrid>
                <a:gridCol w="4011070"/>
                <a:gridCol w="825429"/>
                <a:gridCol w="825429"/>
                <a:gridCol w="825429"/>
                <a:gridCol w="825429"/>
                <a:gridCol w="752111"/>
              </a:tblGrid>
              <a:tr h="45938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91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Валовой внутренний продукт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40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конечное потребление</a:t>
                      </a: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59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Домашних хозяйств</a:t>
                      </a:r>
                    </a:p>
                  </a:txBody>
                  <a:tcPr marL="2286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91.4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56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управления</a:t>
                      </a:r>
                    </a:p>
                  </a:txBody>
                  <a:tcPr marL="2286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18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Валовое накопление</a:t>
                      </a: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104.8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104.8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105.5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59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91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экспорт</a:t>
                      </a:r>
                    </a:p>
                  </a:txBody>
                  <a:tcPr marL="1143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59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</a:t>
                      </a:r>
                    </a:p>
                  </a:txBody>
                  <a:tcPr marL="2286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99.8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101.3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59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</a:t>
                      </a:r>
                    </a:p>
                  </a:txBody>
                  <a:tcPr marL="2286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103.0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29465" y="378832"/>
            <a:ext cx="75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 fontAlgn="base">
              <a:spcBef>
                <a:spcPts val="12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Динамика элементов использования ВВП</a:t>
            </a:r>
          </a:p>
        </p:txBody>
      </p:sp>
    </p:spTree>
    <p:extLst>
      <p:ext uri="{BB962C8B-B14F-4D97-AF65-F5344CB8AC3E}">
        <p14:creationId xmlns:p14="http://schemas.microsoft.com/office/powerpoint/2010/main" val="6108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 bwMode="auto">
          <a:xfrm>
            <a:off x="1259632" y="548680"/>
            <a:ext cx="6589935" cy="504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сбережений в накопление (в % к ВВП)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218451"/>
              </p:ext>
            </p:extLst>
          </p:nvPr>
        </p:nvGraphicFramePr>
        <p:xfrm>
          <a:off x="323528" y="1052736"/>
          <a:ext cx="83529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344152"/>
              </p:ext>
            </p:extLst>
          </p:nvPr>
        </p:nvGraphicFramePr>
        <p:xfrm>
          <a:off x="0" y="3501008"/>
          <a:ext cx="874846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5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32078"/>
              </p:ext>
            </p:extLst>
          </p:nvPr>
        </p:nvGraphicFramePr>
        <p:xfrm>
          <a:off x="467548" y="1196750"/>
          <a:ext cx="8208907" cy="2230195"/>
        </p:xfrm>
        <a:graphic>
          <a:graphicData uri="http://schemas.openxmlformats.org/drawingml/2006/table">
            <a:tbl>
              <a:tblPr firstRow="1" firstCol="1" bandRow="1"/>
              <a:tblGrid>
                <a:gridCol w="3033884"/>
                <a:gridCol w="739289"/>
                <a:gridCol w="739289"/>
                <a:gridCol w="739289"/>
                <a:gridCol w="739289"/>
                <a:gridCol w="739289"/>
                <a:gridCol w="739289"/>
                <a:gridCol w="739289"/>
              </a:tblGrid>
              <a:tr h="4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Отрасли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инфраструктурного</a:t>
                      </a:r>
                      <a:r>
                        <a:rPr lang="ru-RU" sz="13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сектора*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Государственные капитальные вложения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Частные инвестиции, кроме </a:t>
                      </a:r>
                      <a:r>
                        <a:rPr lang="ru-RU" sz="13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</a:t>
                      </a:r>
                      <a:r>
                        <a:rPr lang="en-US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ЕМ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470869"/>
            <a:ext cx="82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spcBef>
                <a:spcPts val="1200"/>
              </a:spcBef>
            </a:pPr>
            <a:r>
              <a:rPr lang="ru-RU" sz="2400" b="1" dirty="0">
                <a:latin typeface="Constantia" pitchFamily="18" charset="0"/>
                <a:cs typeface="Arial" charset="0"/>
              </a:rPr>
              <a:t>Динамика инвестиций в основной капитал, %</a:t>
            </a:r>
          </a:p>
        </p:txBody>
      </p:sp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285750" y="6092825"/>
            <a:ext cx="818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000" i="1" dirty="0">
                <a:latin typeface="Constantia" pitchFamily="18" charset="0"/>
              </a:rPr>
              <a:t>*Согласно данной группировке к отраслям инфраструктурного сектора отнесены: транспортирование по трубопроводам газа и продуктов его переработки, добыча природного газа и газового конденсата,  транспортирование по трубопроводам нефти и нефтепродуктов, деятельность железнодорожного транспорта (за исключением государственных капитальных расходов) и производство и распределение электроэнергии, газа и воды.</a:t>
            </a:r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1691680" y="3594894"/>
            <a:ext cx="5688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ko-KR" sz="1600" b="1" dirty="0">
                <a:solidFill>
                  <a:srgbClr val="000000"/>
                </a:solidFill>
                <a:latin typeface="Constantia" pitchFamily="18" charset="0"/>
              </a:rPr>
              <a:t>Вклад в прирост инвестиций в основной </a:t>
            </a:r>
            <a:r>
              <a:rPr lang="ru-RU" altLang="ko-KR" sz="1600" b="1" dirty="0" smtClean="0">
                <a:solidFill>
                  <a:srgbClr val="000000"/>
                </a:solidFill>
                <a:latin typeface="Constantia" pitchFamily="18" charset="0"/>
              </a:rPr>
              <a:t>капитал, </a:t>
            </a:r>
            <a:r>
              <a:rPr lang="ru-RU" altLang="ko-KR" sz="1600" b="1" dirty="0" err="1" smtClean="0">
                <a:solidFill>
                  <a:srgbClr val="000000"/>
                </a:solidFill>
                <a:latin typeface="Constantia" pitchFamily="18" charset="0"/>
              </a:rPr>
              <a:t>п.п</a:t>
            </a:r>
            <a:r>
              <a:rPr lang="ru-RU" altLang="ko-KR" sz="1600" b="1" dirty="0" smtClean="0">
                <a:solidFill>
                  <a:srgbClr val="000000"/>
                </a:solidFill>
                <a:latin typeface="Constantia" pitchFamily="18" charset="0"/>
              </a:rPr>
              <a:t>.</a:t>
            </a:r>
            <a:endParaRPr lang="en-US" altLang="ko-KR" sz="1600" b="1" dirty="0">
              <a:solidFill>
                <a:srgbClr val="000000"/>
              </a:solidFill>
              <a:latin typeface="Constantia" pitchFamily="18" charset="0"/>
              <a:ea typeface="Gulim" pitchFamily="34" charset="-127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79360"/>
              </p:ext>
            </p:extLst>
          </p:nvPr>
        </p:nvGraphicFramePr>
        <p:xfrm>
          <a:off x="619125" y="3933448"/>
          <a:ext cx="7734300" cy="198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Лист" r:id="rId3" imgW="9098203" imgH="2164162" progId="Excel.Sheet.8">
                  <p:embed/>
                </p:oleObj>
              </mc:Choice>
              <mc:Fallback>
                <p:oleObj name="Лист" r:id="rId3" imgW="9098203" imgH="21641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933448"/>
                        <a:ext cx="7734300" cy="1981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8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42437"/>
              </p:ext>
            </p:extLst>
          </p:nvPr>
        </p:nvGraphicFramePr>
        <p:xfrm>
          <a:off x="250825" y="1125538"/>
          <a:ext cx="856932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617538" y="476672"/>
            <a:ext cx="8208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и реальная заработная плата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7719" y="3789363"/>
            <a:ext cx="78486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506413" y="5661025"/>
            <a:ext cx="808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сдержанный подход к увеличению издержек на </a:t>
            </a:r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частном секторе экономики за счет ограничения роста заработной платы темпами роста производительности труда </a:t>
            </a:r>
          </a:p>
        </p:txBody>
      </p:sp>
    </p:spTree>
    <p:extLst>
      <p:ext uri="{BB962C8B-B14F-4D97-AF65-F5344CB8AC3E}">
        <p14:creationId xmlns:p14="http://schemas.microsoft.com/office/powerpoint/2010/main" val="28882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03062"/>
              </p:ext>
            </p:extLst>
          </p:nvPr>
        </p:nvGraphicFramePr>
        <p:xfrm>
          <a:off x="1043608" y="4221088"/>
          <a:ext cx="6985395" cy="18722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772201"/>
                <a:gridCol w="1106597"/>
                <a:gridCol w="1106597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9527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 товаров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20" marR="9527" marT="95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Топливно-энергетические товары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20" marR="9527" marT="95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Нетопливный экспорт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20" marR="9527" marT="95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Машины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оборудование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20" marR="9527" marT="95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7" marR="11432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707" name="TextBox 4"/>
          <p:cNvSpPr txBox="1">
            <a:spLocks noChangeArrowheads="1"/>
          </p:cNvSpPr>
          <p:nvPr/>
        </p:nvSpPr>
        <p:spPr bwMode="auto">
          <a:xfrm>
            <a:off x="2267744" y="476672"/>
            <a:ext cx="454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58775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</a:pPr>
            <a:r>
              <a:rPr lang="ru-RU" altLang="ru-RU" sz="2400" b="1" dirty="0" smtClean="0">
                <a:latin typeface="Times New Roman" panose="02020603050405020304" pitchFamily="18" charset="0"/>
                <a:ea typeface="Gulim" panose="020B0600000101010101" pitchFamily="34" charset="-127"/>
                <a:cs typeface="Gulim" panose="020B0600000101010101" pitchFamily="34" charset="-127"/>
              </a:rPr>
              <a:t>Структура экспорта </a:t>
            </a:r>
            <a:r>
              <a:rPr lang="ru-RU" altLang="ru-RU" sz="2400" b="1" dirty="0">
                <a:latin typeface="Times New Roman" panose="02020603050405020304" pitchFamily="18" charset="0"/>
                <a:ea typeface="Gulim" panose="020B0600000101010101" pitchFamily="34" charset="-127"/>
                <a:cs typeface="Gulim" panose="020B0600000101010101" pitchFamily="34" charset="-127"/>
              </a:rPr>
              <a:t>товаров</a:t>
            </a:r>
          </a:p>
        </p:txBody>
      </p:sp>
      <p:graphicFrame>
        <p:nvGraphicFramePr>
          <p:cNvPr id="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77074"/>
              </p:ext>
            </p:extLst>
          </p:nvPr>
        </p:nvGraphicFramePr>
        <p:xfrm>
          <a:off x="1042988" y="1125538"/>
          <a:ext cx="7058025" cy="295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3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01297"/>
              </p:ext>
            </p:extLst>
          </p:nvPr>
        </p:nvGraphicFramePr>
        <p:xfrm>
          <a:off x="179512" y="1124734"/>
          <a:ext cx="8496942" cy="53402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924692"/>
                <a:gridCol w="914450"/>
                <a:gridCol w="914450"/>
                <a:gridCol w="914450"/>
                <a:gridCol w="914450"/>
                <a:gridCol w="914450"/>
              </a:tblGrid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66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Цены на нефть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Urals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(мировые), долл. / </a:t>
                      </a:r>
                      <a:r>
                        <a:rPr lang="ru-RU" sz="13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барр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на конец года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66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доллара среднегодовой, рублей за доллар США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66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ВВП, %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20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Промышленность, %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капитал, %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13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188640"/>
            <a:ext cx="8424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>
              <a:spcBef>
                <a:spcPts val="1200"/>
              </a:spcBef>
              <a:defRPr sz="2400" b="1">
                <a:latin typeface="Constantia" pitchFamily="18" charset="0"/>
                <a:cs typeface="Arial" charset="0"/>
              </a:defRPr>
            </a:lvl1pPr>
          </a:lstStyle>
          <a:p>
            <a:r>
              <a:rPr lang="ru-RU" dirty="0"/>
              <a:t>Сравнительная таблица </a:t>
            </a:r>
            <a:r>
              <a:rPr lang="ru-RU" dirty="0" smtClean="0"/>
              <a:t>по основным макропоказателям (1)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1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97616"/>
              </p:ext>
            </p:extLst>
          </p:nvPr>
        </p:nvGraphicFramePr>
        <p:xfrm>
          <a:off x="467546" y="1196757"/>
          <a:ext cx="8280918" cy="52655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824913"/>
                <a:gridCol w="891201"/>
                <a:gridCol w="756492"/>
                <a:gridCol w="1025910"/>
                <a:gridCol w="891201"/>
                <a:gridCol w="891201"/>
              </a:tblGrid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3066" marR="1089" marT="1089" marB="0" anchor="ctr" anchorCtr="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089" marR="1089" marT="1089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Реальные располагаемые доходы населения, %</a:t>
                      </a:r>
                    </a:p>
                  </a:txBody>
                  <a:tcPr marL="26131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-4.0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-4.0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2.6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Реальная заработная плата, % </a:t>
                      </a:r>
                    </a:p>
                  </a:txBody>
                  <a:tcPr marL="26131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Оборот розничной торговли, %</a:t>
                      </a:r>
                    </a:p>
                  </a:txBody>
                  <a:tcPr marL="26131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-8.5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-8.5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1.7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-8.5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4.0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безработицы, % ЭАН</a:t>
                      </a:r>
                    </a:p>
                  </a:txBody>
                  <a:tcPr marL="26131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5.4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6.3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309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</a:txBody>
                  <a:tcPr marL="1089" marR="1089" marT="1089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424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>
              <a:spcBef>
                <a:spcPts val="1200"/>
              </a:spcBef>
              <a:defRPr sz="2400" b="1">
                <a:latin typeface="Constantia" pitchFamily="18" charset="0"/>
                <a:cs typeface="Arial" charset="0"/>
              </a:defRPr>
            </a:lvl1pPr>
          </a:lstStyle>
          <a:p>
            <a:r>
              <a:rPr lang="ru-RU" dirty="0"/>
              <a:t>Сравнительная таблица </a:t>
            </a:r>
            <a:r>
              <a:rPr lang="ru-RU" dirty="0" smtClean="0"/>
              <a:t>по основным макропоказателям (2)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2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68978"/>
              </p:ext>
            </p:extLst>
          </p:nvPr>
        </p:nvGraphicFramePr>
        <p:xfrm>
          <a:off x="611562" y="1124744"/>
          <a:ext cx="8136902" cy="525657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58392"/>
                <a:gridCol w="875702"/>
                <a:gridCol w="875702"/>
                <a:gridCol w="875702"/>
                <a:gridCol w="875702"/>
                <a:gridCol w="875702"/>
              </a:tblGrid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66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Экспорт, всего  млрд. долл. США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343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темп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Импорт, всего  млрд. дол. США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темп роста, %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63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104.1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текущих операций, млрд. долл. США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Приток (+)/отток (-) капитала, млрд. долл. США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  <a:endParaRPr lang="ru-RU" sz="13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88639"/>
            <a:ext cx="8136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>
              <a:spcBef>
                <a:spcPts val="1200"/>
              </a:spcBef>
              <a:defRPr sz="2400" b="1">
                <a:latin typeface="Constantia" pitchFamily="18" charset="0"/>
                <a:cs typeface="Arial" charset="0"/>
              </a:defRPr>
            </a:lvl1pPr>
          </a:lstStyle>
          <a:p>
            <a:r>
              <a:rPr lang="ru-RU" dirty="0"/>
              <a:t>Сравнительная таблица </a:t>
            </a:r>
            <a:r>
              <a:rPr lang="ru-RU" dirty="0" smtClean="0"/>
              <a:t>по основным макропоказателям (3)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0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259632" y="2924944"/>
            <a:ext cx="6998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latin typeface="Constantia" panose="02030602050306030303" pitchFamily="18" charset="0"/>
              </a:rPr>
              <a:t>Спасибо за внимание!</a:t>
            </a:r>
            <a:endParaRPr lang="ru-RU" altLang="ru-RU" sz="4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17442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Основные показатели текущей ситуации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3945"/>
              </p:ext>
            </p:extLst>
          </p:nvPr>
        </p:nvGraphicFramePr>
        <p:xfrm>
          <a:off x="251517" y="1124742"/>
          <a:ext cx="8496946" cy="5472612"/>
        </p:xfrm>
        <a:graphic>
          <a:graphicData uri="http://schemas.openxmlformats.org/drawingml/2006/table">
            <a:tbl>
              <a:tblPr/>
              <a:tblGrid>
                <a:gridCol w="3215331"/>
                <a:gridCol w="658522"/>
                <a:gridCol w="658522"/>
                <a:gridCol w="658522"/>
                <a:gridCol w="658522"/>
                <a:gridCol w="658522"/>
                <a:gridCol w="658522"/>
                <a:gridCol w="671961"/>
                <a:gridCol w="658522"/>
              </a:tblGrid>
              <a:tr h="52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г/г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 кв. 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кв. 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1П 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июл.15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авг.15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сен.15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 кв. 15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мес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ВВП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-4.5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-3.8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Промышленность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-4.3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-3.7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519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 обрабатывающая промышленность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-7.1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-6.8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-5.4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 добыча полезных ископаемых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519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 производство и распределение эл-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нергии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воды и газа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-0.7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-2.6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Грузооборот транспорта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Розничная торговля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-9.1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-10.4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Платные услуги населению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-2.1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-2.9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-3.5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-10.7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-9.1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  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жилищное строительство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-7.4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-5.6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Инвестиции в основной капитал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-6.8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-5.6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хоз-во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Номинальная заработная плата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59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Реальная заработная плата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-8.8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-9.2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-9.0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-9.7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519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-4.4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-2.0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-5.3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-4.3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-3.9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69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Безработица, % к ЭАН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8588" marR="8588" marT="85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6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/>
              <a:t>Основные показатели текущей </a:t>
            </a:r>
            <a:r>
              <a:rPr lang="ru-RU" dirty="0" smtClean="0"/>
              <a:t>ситуации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47399"/>
              </p:ext>
            </p:extLst>
          </p:nvPr>
        </p:nvGraphicFramePr>
        <p:xfrm>
          <a:off x="251518" y="1196751"/>
          <a:ext cx="8496948" cy="4849739"/>
        </p:xfrm>
        <a:graphic>
          <a:graphicData uri="http://schemas.openxmlformats.org/drawingml/2006/table">
            <a:tbl>
              <a:tblPr/>
              <a:tblGrid>
                <a:gridCol w="3168354"/>
                <a:gridCol w="576064"/>
                <a:gridCol w="648072"/>
                <a:gridCol w="576064"/>
                <a:gridCol w="576064"/>
                <a:gridCol w="648072"/>
                <a:gridCol w="576064"/>
                <a:gridCol w="576064"/>
                <a:gridCol w="589850"/>
                <a:gridCol w="562280"/>
              </a:tblGrid>
              <a:tr h="385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  м/м с устранением сезонности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янв.15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фев.15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мар.15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апр.15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май.15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июн.15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июл.15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авг.15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сен.15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8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ВВП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306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Промышленность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06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добыча полезных ископаемых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318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обрабатывающая промышленность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85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производство и распределение эл-энергии, газа и воды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318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31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Розничная торговля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318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Платные услуги населению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57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331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Инвестиции в основной капитал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31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Реальная заработная плата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385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357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Безработица, % к ЭАН</a:t>
                      </a:r>
                    </a:p>
                  </a:txBody>
                  <a:tcPr marL="7296" marR="7296" marT="72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7296" marR="7296" marT="7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88949"/>
              </p:ext>
            </p:extLst>
          </p:nvPr>
        </p:nvGraphicFramePr>
        <p:xfrm>
          <a:off x="395536" y="1124747"/>
          <a:ext cx="8226884" cy="549795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70879"/>
                <a:gridCol w="891201"/>
                <a:gridCol w="891201"/>
                <a:gridCol w="891201"/>
                <a:gridCol w="891201"/>
                <a:gridCol w="891201"/>
              </a:tblGrid>
              <a:tr h="43686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066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76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Цены на нефть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Urals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(мировые), долл. / 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барр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97.6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52.0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60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Индекс потребительских цен, на конец года</a:t>
                      </a:r>
                    </a:p>
                  </a:txBody>
                  <a:tcPr marL="13066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11.4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12.2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6.4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Курс доллара среднегодовой, рублей за доллар США</a:t>
                      </a:r>
                    </a:p>
                  </a:txBody>
                  <a:tcPr marL="13066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38.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3838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ВВП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0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Промышленность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Инвестиции в основной капитал, %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-2.7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-9.9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Реальные располагаемые доходы населения, %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-4,0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Реальная заработная плата, % 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Уровень безработицы, % ЭАН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Оборот розничной торговли, %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0.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.3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Экспорт, всего  млрд. долл. США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365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 темп роста, %</a:t>
                      </a:r>
                    </a:p>
                  </a:txBody>
                  <a:tcPr marL="52263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-0.1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2.5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1.8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Импорт, всего  млрд. дол. США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308</a:t>
                      </a: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 темп роста, %</a:t>
                      </a:r>
                    </a:p>
                  </a:txBody>
                  <a:tcPr marL="52263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-7.9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26.4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3.5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Счет текущих операций, млрд. долл. США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02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Приток (+)/отток (-) капитала, млрд. долл. США</a:t>
                      </a:r>
                    </a:p>
                  </a:txBody>
                  <a:tcPr marL="26131" marR="1089" marT="108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9" marR="1089" marT="1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-72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19472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457200" algn="ctr" eaLnBrk="1" hangingPunct="1">
              <a:spcBef>
                <a:spcPts val="1200"/>
              </a:spcBef>
              <a:defRPr sz="2400" b="1"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Основные макропоказатели по базовому варианту </a:t>
            </a:r>
          </a:p>
        </p:txBody>
      </p:sp>
    </p:spTree>
    <p:extLst>
      <p:ext uri="{BB962C8B-B14F-4D97-AF65-F5344CB8AC3E}">
        <p14:creationId xmlns:p14="http://schemas.microsoft.com/office/powerpoint/2010/main" val="534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286750" y="6143625"/>
            <a:ext cx="5715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87770"/>
              </p:ext>
            </p:extLst>
          </p:nvPr>
        </p:nvGraphicFramePr>
        <p:xfrm>
          <a:off x="533531" y="1176858"/>
          <a:ext cx="7912100" cy="398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3531" y="332656"/>
            <a:ext cx="832471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основных факторов в годовую инфляцию (ИПЦ)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504" y="5068888"/>
            <a:ext cx="8641209" cy="16681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◘  Наибольший вклад в усиление инфляции 2015 года внесло ослабление рубля (на 80%). Вклад продовольственных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контрсанкций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концу года значительно уменьшится.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◘  В 2016 году при стабилизации рубля, его вклад в инфляцию понизится. Эффект от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контрсанкций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практически сойдет на нет.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◘  Влияние монетарных и прочих внутренних факторов будет примерно на уровне 5,5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концу 2016 года.</a:t>
            </a:r>
          </a:p>
        </p:txBody>
      </p:sp>
    </p:spTree>
    <p:extLst>
      <p:ext uri="{BB962C8B-B14F-4D97-AF65-F5344CB8AC3E}">
        <p14:creationId xmlns:p14="http://schemas.microsoft.com/office/powerpoint/2010/main" val="3161368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00" name="Group 6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69526"/>
              </p:ext>
            </p:extLst>
          </p:nvPr>
        </p:nvGraphicFramePr>
        <p:xfrm>
          <a:off x="160906" y="996818"/>
          <a:ext cx="8570665" cy="5509774"/>
        </p:xfrm>
        <a:graphic>
          <a:graphicData uri="http://schemas.openxmlformats.org/drawingml/2006/table">
            <a:tbl>
              <a:tblPr/>
              <a:tblGrid>
                <a:gridCol w="2715843"/>
                <a:gridCol w="969302"/>
                <a:gridCol w="969302"/>
                <a:gridCol w="972302"/>
                <a:gridCol w="1005312"/>
                <a:gridCol w="976805"/>
                <a:gridCol w="961799"/>
              </a:tblGrid>
              <a:tr h="19008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702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Электроэнергия рост конечных цен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для всех категорий потребителей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108,8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3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105,8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/105,5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3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105-105,3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108-108,6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107,4-108,1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107,2-107,9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для потребителей, 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исключая население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108,8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3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105,2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/105,6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3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104,7-105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107,8-108,7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107,2-108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107,1-107,9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регулируемые тарифы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сетевых организаций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июль 10%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июль 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июль 7,5%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июль 7,5%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июль 7%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июль 6,2%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регулируемые тарифы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для  населения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109,3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108,1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/108,7</a:t>
                      </a:r>
                      <a:r>
                        <a:rPr kumimoji="0" lang="ru-RU" altLang="ru-RU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3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106,4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12,8%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4,2%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8,5%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7,5%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8%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7,2%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Стоимость коммунальных услуг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н/у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н/у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108,7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106,4</a:t>
                      </a:r>
                      <a:endParaRPr kumimoji="0" lang="ru-RU" altLang="ru-RU" sz="13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10,4%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5,3%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в июле 8,7%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4%</a:t>
                      </a:r>
                      <a:endParaRPr kumimoji="0" lang="ru-RU" altLang="ru-RU" sz="11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5,1%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4,7%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Газ природный (оптовые цены)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102,5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103,0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0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для потребителей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, кроме населения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107,6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103,5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102,5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103,0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15%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7,5%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2%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3%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для населения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110,2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105,8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105,1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103,0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15%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4,2%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7,5%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3%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июля 3%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Железнодорожные перевозки  грузов 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в регулируемом секторе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107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января 7%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января 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января 10%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января 10%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января 4,5%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января 4,5%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Пассажирские перевозки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жел.дор. транспортом,  в регулируемом секторе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8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индексация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 января 20%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 января 4,2%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 января 10%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 января 4%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 января 4,5%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  января 4,5%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Вклад в ИПЦ цен и тарифов-всего / коммунальных услуг, п.п.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1/0,7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0,4/0,3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0,7/0,5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0,5/0,25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0,5/0,3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0,45/0,3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Инфляция (ИПЦ), дек. / дек., %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11,4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12,2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71" name="Rectangle 127"/>
          <p:cNvSpPr>
            <a:spLocks noChangeArrowheads="1"/>
          </p:cNvSpPr>
          <p:nvPr/>
        </p:nvSpPr>
        <p:spPr bwMode="auto">
          <a:xfrm>
            <a:off x="266627" y="6492080"/>
            <a:ext cx="8248650" cy="331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900" i="1" baseline="30000">
                <a:latin typeface="Constantia" pitchFamily="18" charset="0"/>
              </a:rPr>
              <a:t>1 </a:t>
            </a:r>
            <a:r>
              <a:rPr lang="ru-RU" altLang="ru-RU" sz="900" i="1">
                <a:latin typeface="Constantia" pitchFamily="18" charset="0"/>
              </a:rPr>
              <a:t>расчет по данным отчетов Росстата об ежемесячной динамике цен</a:t>
            </a:r>
            <a:r>
              <a:rPr lang="en-US" altLang="ru-RU" sz="900" i="1">
                <a:latin typeface="Constantia" pitchFamily="18" charset="0"/>
              </a:rPr>
              <a:t>;</a:t>
            </a:r>
            <a:r>
              <a:rPr lang="ru-RU" altLang="ru-RU" sz="900" i="1">
                <a:latin typeface="Constantia" pitchFamily="18" charset="0"/>
              </a:rPr>
              <a:t>  </a:t>
            </a:r>
            <a:r>
              <a:rPr lang="en-US" altLang="ru-RU" sz="900" i="1">
                <a:latin typeface="Constantia" pitchFamily="18" charset="0"/>
              </a:rPr>
              <a:t> </a:t>
            </a:r>
            <a:r>
              <a:rPr lang="ru-RU" altLang="ru-RU" sz="900" i="1" baseline="30000">
                <a:latin typeface="Constantia" pitchFamily="18" charset="0"/>
              </a:rPr>
              <a:t>2 </a:t>
            </a:r>
            <a:r>
              <a:rPr lang="ru-RU" altLang="ru-RU" sz="900" i="1">
                <a:latin typeface="Constantia" pitchFamily="18" charset="0"/>
              </a:rPr>
              <a:t>по данным ФСТ России.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2497"/>
            <a:ext cx="889247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цен и регулируемых тарифов на продукцию (услуги) компаний инфраструктурного сектора </a:t>
            </a:r>
            <a:r>
              <a:rPr lang="ru-RU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ko-K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вклад в инфляцию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644644"/>
            <a:ext cx="226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% к предыдущему году</a:t>
            </a:r>
            <a:r>
              <a:rPr lang="ru-RU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15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1093820" y="466456"/>
            <a:ext cx="7071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spcBef>
                <a:spcPts val="1200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Индексы промышленного производства </a:t>
            </a:r>
          </a:p>
        </p:txBody>
      </p:sp>
      <p:graphicFrame>
        <p:nvGraphicFramePr>
          <p:cNvPr id="3222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96707"/>
              </p:ext>
            </p:extLst>
          </p:nvPr>
        </p:nvGraphicFramePr>
        <p:xfrm>
          <a:off x="107951" y="1125538"/>
          <a:ext cx="8496498" cy="5319635"/>
        </p:xfrm>
        <a:graphic>
          <a:graphicData uri="http://schemas.openxmlformats.org/drawingml/2006/table">
            <a:tbl>
              <a:tblPr/>
              <a:tblGrid>
                <a:gridCol w="2900329"/>
                <a:gridCol w="621276"/>
                <a:gridCol w="622838"/>
                <a:gridCol w="621276"/>
                <a:gridCol w="621276"/>
                <a:gridCol w="622837"/>
                <a:gridCol w="621276"/>
                <a:gridCol w="621276"/>
                <a:gridCol w="622838"/>
                <a:gridCol w="621276"/>
              </a:tblGrid>
              <a:tr h="2147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97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Производство  -  всего  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107.3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101.7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7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из него: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14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Добыча полезных ископаемых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103.8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101.8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101.1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8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110.6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105.1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102.1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производство пищевых продуктов, включая напитки, и табака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103.9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104.1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100.6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0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производство прочих неметаллических минеральных продуктов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114.5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107.4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110.7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101.8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0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металлургическое производство и производство готовых металлических изделий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112.4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104.8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100.6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27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производство машин и оборудования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111.1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102.7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96.6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00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производство электрооборудования, электронного и оптического оборудования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118.9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111.9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106.4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99.0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26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производство транспортных средств и оборудования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110.3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108.5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103.7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2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и распределение электроэнергии, газа и воды</a:t>
                      </a:r>
                    </a:p>
                  </a:txBody>
                  <a:tcPr marL="8016" marR="8016" marT="801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100.2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101.3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97.5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99.9</a:t>
                      </a:r>
                    </a:p>
                  </a:txBody>
                  <a:tcPr marL="8016" marR="8016" marT="801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2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16675"/>
              </p:ext>
            </p:extLst>
          </p:nvPr>
        </p:nvGraphicFramePr>
        <p:xfrm>
          <a:off x="395536" y="3933056"/>
          <a:ext cx="8208912" cy="265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40222" y="3629865"/>
            <a:ext cx="4977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 по источникам доходов (в % к ВВП)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695055"/>
              </p:ext>
            </p:extLst>
          </p:nvPr>
        </p:nvGraphicFramePr>
        <p:xfrm>
          <a:off x="278756" y="1340768"/>
          <a:ext cx="8136904" cy="235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3808" y="582921"/>
            <a:ext cx="3053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валовая прибыль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40" y="10370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лрд.руб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037088"/>
            <a:ext cx="984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% к ВВП</a:t>
            </a:r>
          </a:p>
        </p:txBody>
      </p:sp>
    </p:spTree>
    <p:extLst>
      <p:ext uri="{BB962C8B-B14F-4D97-AF65-F5344CB8AC3E}">
        <p14:creationId xmlns:p14="http://schemas.microsoft.com/office/powerpoint/2010/main" val="29237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994470"/>
              </p:ext>
            </p:extLst>
          </p:nvPr>
        </p:nvGraphicFramePr>
        <p:xfrm>
          <a:off x="107191" y="1347130"/>
          <a:ext cx="4104769" cy="517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116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темпы прироста ВВП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10345"/>
            <a:ext cx="251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ВВП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062" y="1030684"/>
            <a:ext cx="250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аловое накопление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0043" y="2058414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54437" y="16890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485786"/>
              </p:ext>
            </p:extLst>
          </p:nvPr>
        </p:nvGraphicFramePr>
        <p:xfrm>
          <a:off x="4211960" y="1379677"/>
          <a:ext cx="4600103" cy="514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31598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накопление</a:t>
            </a:r>
            <a:endParaRPr lang="ru-RU" b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950481" y="5196119"/>
            <a:ext cx="1548524" cy="432048"/>
          </a:xfrm>
          <a:prstGeom prst="straightConnector1">
            <a:avLst/>
          </a:prstGeom>
          <a:ln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EDRF_OLDLOGO_3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нутренние страницы 1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FFFFFF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Presentation_MEDRF_OLDLOGO_rus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2308</Words>
  <Application>Microsoft Office PowerPoint</Application>
  <PresentationFormat>Экран (4:3)</PresentationFormat>
  <Paragraphs>1272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Times New Roman</vt:lpstr>
      <vt:lpstr>Gulim</vt:lpstr>
      <vt:lpstr>Arial Cyr</vt:lpstr>
      <vt:lpstr>Calibri</vt:lpstr>
      <vt:lpstr>Constantia</vt:lpstr>
      <vt:lpstr>Presentation_MEDRF_OLDLOGO_3_rus_</vt:lpstr>
      <vt:lpstr>Внутренние страницы 1</vt:lpstr>
      <vt:lpstr>Внутренние страницы 2</vt:lpstr>
      <vt:lpstr>Presentation_MEDRF_OLDLOGO_rus_</vt:lpstr>
      <vt:lpstr>1_Внутренние страницы 2</vt:lpstr>
      <vt:lpstr>1_Presentation_MEDRF_OLDLOGO_rus_</vt:lpstr>
      <vt:lpstr>2_Presentation_MEDRF_OLDLOGO_rus_</vt:lpstr>
      <vt:lpstr>3_Presentation_MEDRF_OLDLOGO_rus_</vt:lpstr>
      <vt:lpstr>4_Presentation_MEDRF_OLDLOGO_rus_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использования ВВП</vt:lpstr>
      <vt:lpstr>Презентация PowerPoint</vt:lpstr>
      <vt:lpstr>Трансформация сбережений в накопление (в % к ВВП)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48</cp:revision>
  <dcterms:created xsi:type="dcterms:W3CDTF">2013-04-19T08:22:21Z</dcterms:created>
  <dcterms:modified xsi:type="dcterms:W3CDTF">2015-10-19T15:22:10Z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